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sldIdLst>
    <p:sldId id="256" r:id="rId5"/>
    <p:sldId id="304" r:id="rId6"/>
    <p:sldId id="307" r:id="rId7"/>
    <p:sldId id="308" r:id="rId8"/>
    <p:sldId id="314" r:id="rId9"/>
    <p:sldId id="315" r:id="rId10"/>
    <p:sldId id="316" r:id="rId11"/>
    <p:sldId id="317" r:id="rId12"/>
    <p:sldId id="318" r:id="rId13"/>
    <p:sldId id="319" r:id="rId14"/>
    <p:sldId id="320" r:id="rId15"/>
    <p:sldId id="321" r:id="rId16"/>
    <p:sldId id="322" r:id="rId17"/>
    <p:sldId id="324" r:id="rId18"/>
    <p:sldId id="30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DELL" initials="UD" lastIdx="5" clrIdx="0">
    <p:extLst>
      <p:ext uri="{19B8F6BF-5375-455C-9EA6-DF929625EA0E}">
        <p15:presenceInfo xmlns:p15="http://schemas.microsoft.com/office/powerpoint/2012/main" userId="USER 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A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6" autoAdjust="0"/>
    <p:restoredTop sz="94660"/>
  </p:normalViewPr>
  <p:slideViewPr>
    <p:cSldViewPr snapToGrid="0">
      <p:cViewPr varScale="1">
        <p:scale>
          <a:sx n="116" d="100"/>
          <a:sy n="116" d="100"/>
        </p:scale>
        <p:origin x="424" y="184"/>
      </p:cViewPr>
      <p:guideLst/>
    </p:cSldViewPr>
  </p:slideViewPr>
  <p:notesTextViewPr>
    <p:cViewPr>
      <p:scale>
        <a:sx n="3" d="2"/>
        <a:sy n="3" d="2"/>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2-07T08:03:58.714" idx="4">
    <p:pos x="7441" y="194"/>
    <p:text>What do the colors refer to here</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745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209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0568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0435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69263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0724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0300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994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80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858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452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324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05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1233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898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2/7/23</a:t>
            </a:fld>
            <a:endParaRPr lang="en-US" dirty="0"/>
          </a:p>
        </p:txBody>
      </p:sp>
    </p:spTree>
    <p:extLst>
      <p:ext uri="{BB962C8B-B14F-4D97-AF65-F5344CB8AC3E}">
        <p14:creationId xmlns:p14="http://schemas.microsoft.com/office/powerpoint/2010/main" val="87049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2/7/23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16927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tiff"/><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D54BDC-64B8-F3A4-CD49-0DEBB7E0CED4}"/>
              </a:ext>
            </a:extLst>
          </p:cNvPr>
          <p:cNvPicPr>
            <a:picLocks noChangeAspect="1"/>
          </p:cNvPicPr>
          <p:nvPr/>
        </p:nvPicPr>
        <p:blipFill>
          <a:blip r:embed="rId2"/>
          <a:stretch>
            <a:fillRect/>
          </a:stretch>
        </p:blipFill>
        <p:spPr>
          <a:xfrm>
            <a:off x="957262" y="397854"/>
            <a:ext cx="6693218" cy="5954264"/>
          </a:xfrm>
          <a:prstGeom prst="rect">
            <a:avLst/>
          </a:prstGeom>
        </p:spPr>
      </p:pic>
      <p:pic>
        <p:nvPicPr>
          <p:cNvPr id="15" name="Picture 14" descr="Diagram&#10;&#10;Description automatically generated">
            <a:extLst>
              <a:ext uri="{FF2B5EF4-FFF2-40B4-BE49-F238E27FC236}">
                <a16:creationId xmlns:a16="http://schemas.microsoft.com/office/drawing/2014/main" id="{A89AD963-5E87-57F6-ABBD-27E5C90BE46D}"/>
              </a:ext>
            </a:extLst>
          </p:cNvPr>
          <p:cNvPicPr>
            <a:picLocks noChangeAspect="1"/>
          </p:cNvPicPr>
          <p:nvPr/>
        </p:nvPicPr>
        <p:blipFill>
          <a:blip r:embed="rId3">
            <a:alphaModFix/>
          </a:blip>
          <a:stretch>
            <a:fillRect/>
          </a:stretch>
        </p:blipFill>
        <p:spPr>
          <a:xfrm>
            <a:off x="7404651" y="2703441"/>
            <a:ext cx="2236307" cy="2236307"/>
          </a:xfrm>
          <a:prstGeom prst="rect">
            <a:avLst/>
          </a:prstGeom>
        </p:spPr>
      </p:pic>
    </p:spTree>
    <p:extLst>
      <p:ext uri="{BB962C8B-B14F-4D97-AF65-F5344CB8AC3E}">
        <p14:creationId xmlns:p14="http://schemas.microsoft.com/office/powerpoint/2010/main" val="1590242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40D4AD-C6F5-E05E-EC47-283930890837}"/>
              </a:ext>
            </a:extLst>
          </p:cNvPr>
          <p:cNvSpPr txBox="1"/>
          <p:nvPr/>
        </p:nvSpPr>
        <p:spPr>
          <a:xfrm>
            <a:off x="1030151" y="548852"/>
            <a:ext cx="10093124" cy="2123658"/>
          </a:xfrm>
          <a:prstGeom prst="rect">
            <a:avLst/>
          </a:prstGeom>
          <a:noFill/>
        </p:spPr>
        <p:txBody>
          <a:bodyPr wrap="square">
            <a:spAutoFit/>
          </a:bodyPr>
          <a:lstStyle/>
          <a:p>
            <a:pPr algn="ctr"/>
            <a:endParaRPr lang="en-UG" sz="2000" b="1" dirty="0"/>
          </a:p>
          <a:p>
            <a:r>
              <a:rPr lang="en-UG" sz="2400" b="1" dirty="0"/>
              <a:t>Sub-set Study population</a:t>
            </a:r>
          </a:p>
          <a:p>
            <a:endParaRPr lang="en-UG" sz="2400" b="1" dirty="0"/>
          </a:p>
          <a:p>
            <a:r>
              <a:rPr lang="en-US" sz="2400" dirty="0">
                <a:latin typeface="+mj-lt"/>
                <a:cs typeface="Times New Roman" panose="02020603050405020304" pitchFamily="18" charset="0"/>
              </a:rPr>
              <a:t>2 A: Genome-wide Association Study</a:t>
            </a:r>
          </a:p>
          <a:p>
            <a:endParaRPr lang="en-US" sz="2000" dirty="0">
              <a:latin typeface="+mj-lt"/>
              <a:cs typeface="Times New Roman" panose="02020603050405020304" pitchFamily="18" charset="0"/>
            </a:endParaRPr>
          </a:p>
          <a:p>
            <a:r>
              <a:rPr kumimoji="0" lang="en-US" altLang="en-US" sz="20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Table 3: </a:t>
            </a:r>
            <a:r>
              <a:rPr kumimoji="0" lang="en-US" altLang="en-US" sz="20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Summary of genome-wide association studies for the sub-set study population</a:t>
            </a:r>
          </a:p>
        </p:txBody>
      </p:sp>
      <p:graphicFrame>
        <p:nvGraphicFramePr>
          <p:cNvPr id="6" name="Table 5">
            <a:extLst>
              <a:ext uri="{FF2B5EF4-FFF2-40B4-BE49-F238E27FC236}">
                <a16:creationId xmlns:a16="http://schemas.microsoft.com/office/drawing/2014/main" id="{D1F94024-B25D-8815-3991-1CDFDE51183F}"/>
              </a:ext>
            </a:extLst>
          </p:cNvPr>
          <p:cNvGraphicFramePr>
            <a:graphicFrameLocks noGrp="1"/>
          </p:cNvGraphicFramePr>
          <p:nvPr>
            <p:extLst>
              <p:ext uri="{D42A27DB-BD31-4B8C-83A1-F6EECF244321}">
                <p14:modId xmlns:p14="http://schemas.microsoft.com/office/powerpoint/2010/main" val="1630580110"/>
              </p:ext>
            </p:extLst>
          </p:nvPr>
        </p:nvGraphicFramePr>
        <p:xfrm>
          <a:off x="590309" y="2931209"/>
          <a:ext cx="11065398" cy="1565404"/>
        </p:xfrm>
        <a:graphic>
          <a:graphicData uri="http://schemas.openxmlformats.org/drawingml/2006/table">
            <a:tbl>
              <a:tblPr firstRow="1" firstCol="1" bandRow="1">
                <a:tableStyleId>{5C22544A-7EE6-4342-B048-85BDC9FD1C3A}</a:tableStyleId>
              </a:tblPr>
              <a:tblGrid>
                <a:gridCol w="2521652">
                  <a:extLst>
                    <a:ext uri="{9D8B030D-6E8A-4147-A177-3AD203B41FA5}">
                      <a16:colId xmlns:a16="http://schemas.microsoft.com/office/drawing/2014/main" val="1374965859"/>
                    </a:ext>
                  </a:extLst>
                </a:gridCol>
                <a:gridCol w="2083104">
                  <a:extLst>
                    <a:ext uri="{9D8B030D-6E8A-4147-A177-3AD203B41FA5}">
                      <a16:colId xmlns:a16="http://schemas.microsoft.com/office/drawing/2014/main" val="507958988"/>
                    </a:ext>
                  </a:extLst>
                </a:gridCol>
                <a:gridCol w="1709702">
                  <a:extLst>
                    <a:ext uri="{9D8B030D-6E8A-4147-A177-3AD203B41FA5}">
                      <a16:colId xmlns:a16="http://schemas.microsoft.com/office/drawing/2014/main" val="3905890363"/>
                    </a:ext>
                  </a:extLst>
                </a:gridCol>
                <a:gridCol w="1709702">
                  <a:extLst>
                    <a:ext uri="{9D8B030D-6E8A-4147-A177-3AD203B41FA5}">
                      <a16:colId xmlns:a16="http://schemas.microsoft.com/office/drawing/2014/main" val="2039079982"/>
                    </a:ext>
                  </a:extLst>
                </a:gridCol>
                <a:gridCol w="1377614">
                  <a:extLst>
                    <a:ext uri="{9D8B030D-6E8A-4147-A177-3AD203B41FA5}">
                      <a16:colId xmlns:a16="http://schemas.microsoft.com/office/drawing/2014/main" val="3466576181"/>
                    </a:ext>
                  </a:extLst>
                </a:gridCol>
                <a:gridCol w="1663624">
                  <a:extLst>
                    <a:ext uri="{9D8B030D-6E8A-4147-A177-3AD203B41FA5}">
                      <a16:colId xmlns:a16="http://schemas.microsoft.com/office/drawing/2014/main" val="591096357"/>
                    </a:ext>
                  </a:extLst>
                </a:gridCol>
              </a:tblGrid>
              <a:tr h="91440">
                <a:tc>
                  <a:txBody>
                    <a:bodyPr/>
                    <a:lstStyle/>
                    <a:p>
                      <a:pPr>
                        <a:lnSpc>
                          <a:spcPct val="107000"/>
                        </a:lnSpc>
                        <a:spcAft>
                          <a:spcPts val="800"/>
                        </a:spcAft>
                      </a:pPr>
                      <a:r>
                        <a:rPr lang="en-US" sz="2000" dirty="0">
                          <a:effectLst/>
                        </a:rPr>
                        <a:t>Mode of Inheritance</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dirty="0">
                          <a:effectLst/>
                        </a:rPr>
                        <a:t>Covariate(s)</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a:effectLst/>
                        </a:rPr>
                        <a:t>Pseudo-heritability</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en-US" sz="2000" dirty="0">
                          <a:effectLst/>
                        </a:rPr>
                        <a:t>Std Error of heritability</a:t>
                      </a:r>
                      <a:endParaRPr lang="en-UG" sz="20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a:effectLst/>
                        </a:rPr>
                        <a:t>Pseudo Lambda</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dirty="0">
                          <a:effectLst/>
                        </a:rPr>
                        <a:t>Significant SNP</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46678454"/>
                  </a:ext>
                </a:extLst>
              </a:tr>
              <a:tr h="91440">
                <a:tc>
                  <a:txBody>
                    <a:bodyPr/>
                    <a:lstStyle/>
                    <a:p>
                      <a:pPr>
                        <a:lnSpc>
                          <a:spcPct val="107000"/>
                        </a:lnSpc>
                        <a:spcAft>
                          <a:spcPts val="800"/>
                        </a:spcAft>
                      </a:pPr>
                      <a:r>
                        <a:rPr lang="en-US" sz="2000">
                          <a:effectLst/>
                        </a:rPr>
                        <a:t>Additive</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dirty="0">
                          <a:effectLst/>
                        </a:rPr>
                        <a:t>NA</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a:effectLst/>
                        </a:rPr>
                        <a:t>0.11</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a:solidFill>
                            <a:srgbClr val="FF0000"/>
                          </a:solidFill>
                          <a:effectLst/>
                        </a:rPr>
                        <a:t>0.30</a:t>
                      </a:r>
                      <a:endParaRPr lang="en-UG"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a:effectLst/>
                        </a:rPr>
                        <a:t>1.01</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dirty="0">
                          <a:effectLst/>
                        </a:rPr>
                        <a:t>0</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09804556"/>
                  </a:ext>
                </a:extLst>
              </a:tr>
              <a:tr h="91440">
                <a:tc>
                  <a:txBody>
                    <a:bodyPr/>
                    <a:lstStyle/>
                    <a:p>
                      <a:pPr>
                        <a:lnSpc>
                          <a:spcPct val="107000"/>
                        </a:lnSpc>
                        <a:spcAft>
                          <a:spcPts val="800"/>
                        </a:spcAft>
                      </a:pPr>
                      <a:r>
                        <a:rPr lang="en-US" sz="2000">
                          <a:effectLst/>
                        </a:rPr>
                        <a:t>Dominant</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a:effectLst/>
                        </a:rPr>
                        <a:t>NA</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dirty="0">
                          <a:effectLst/>
                        </a:rPr>
                        <a:t>0.11</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a:solidFill>
                            <a:srgbClr val="FF0000"/>
                          </a:solidFill>
                          <a:effectLst/>
                        </a:rPr>
                        <a:t>0.30</a:t>
                      </a:r>
                      <a:endParaRPr lang="en-UG"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a:effectLst/>
                        </a:rPr>
                        <a:t>1.00</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a:effectLst/>
                        </a:rPr>
                        <a:t>2</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43863968"/>
                  </a:ext>
                </a:extLst>
              </a:tr>
              <a:tr h="91440">
                <a:tc>
                  <a:txBody>
                    <a:bodyPr/>
                    <a:lstStyle/>
                    <a:p>
                      <a:pPr>
                        <a:lnSpc>
                          <a:spcPct val="107000"/>
                        </a:lnSpc>
                        <a:spcAft>
                          <a:spcPts val="800"/>
                        </a:spcAft>
                      </a:pPr>
                      <a:r>
                        <a:rPr lang="en-US" sz="2000" dirty="0">
                          <a:effectLst/>
                        </a:rPr>
                        <a:t>Recessive</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a:effectLst/>
                        </a:rPr>
                        <a:t>NA</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a:effectLst/>
                        </a:rPr>
                        <a:t>0.11</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dirty="0">
                          <a:solidFill>
                            <a:srgbClr val="FF0000"/>
                          </a:solidFill>
                          <a:effectLst/>
                        </a:rPr>
                        <a:t>0.30</a:t>
                      </a:r>
                      <a:endParaRPr lang="en-UG"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a:effectLst/>
                        </a:rPr>
                        <a:t>1.04</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2000" dirty="0">
                          <a:effectLst/>
                        </a:rPr>
                        <a:t>4</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31140440"/>
                  </a:ext>
                </a:extLst>
              </a:tr>
            </a:tbl>
          </a:graphicData>
        </a:graphic>
      </p:graphicFrame>
      <p:sp>
        <p:nvSpPr>
          <p:cNvPr id="7" name="TextBox 6">
            <a:extLst>
              <a:ext uri="{FF2B5EF4-FFF2-40B4-BE49-F238E27FC236}">
                <a16:creationId xmlns:a16="http://schemas.microsoft.com/office/drawing/2014/main" id="{5E8A1DDD-C151-1432-78E7-4B10D07907BA}"/>
              </a:ext>
            </a:extLst>
          </p:cNvPr>
          <p:cNvSpPr txBox="1"/>
          <p:nvPr/>
        </p:nvSpPr>
        <p:spPr>
          <a:xfrm>
            <a:off x="272003" y="5169416"/>
            <a:ext cx="3542760" cy="400110"/>
          </a:xfrm>
          <a:prstGeom prst="rect">
            <a:avLst/>
          </a:prstGeom>
          <a:noFill/>
        </p:spPr>
        <p:txBody>
          <a:bodyPr wrap="square">
            <a:spAutoFit/>
          </a:bodyPr>
          <a:lstStyle/>
          <a:p>
            <a:r>
              <a:rPr lang="en-US" sz="2000" b="1" dirty="0">
                <a:solidFill>
                  <a:srgbClr val="FF0000"/>
                </a:solidFill>
                <a:effectLst/>
                <a:ea typeface="Calibri" panose="020F0502020204030204" pitchFamily="34" charset="0"/>
              </a:rPr>
              <a:t> Only 06 </a:t>
            </a:r>
            <a:r>
              <a:rPr lang="en-US" sz="2000" b="1" dirty="0">
                <a:solidFill>
                  <a:srgbClr val="FF0000"/>
                </a:solidFill>
                <a:ea typeface="Calibri" panose="020F0502020204030204" pitchFamily="34" charset="0"/>
              </a:rPr>
              <a:t>S</a:t>
            </a:r>
            <a:r>
              <a:rPr lang="en-US" sz="2000" b="1" dirty="0">
                <a:solidFill>
                  <a:srgbClr val="FF0000"/>
                </a:solidFill>
                <a:effectLst/>
                <a:ea typeface="Calibri" panose="020F0502020204030204" pitchFamily="34" charset="0"/>
              </a:rPr>
              <a:t>ignificant SNP </a:t>
            </a:r>
            <a:endParaRPr lang="en-US" sz="20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3069851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D40439-4374-6106-C510-1AA3255011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268" y="76927"/>
            <a:ext cx="10013795" cy="5680167"/>
          </a:xfrm>
          <a:prstGeom prst="rect">
            <a:avLst/>
          </a:prstGeom>
          <a:noFill/>
          <a:ln>
            <a:noFill/>
          </a:ln>
        </p:spPr>
      </p:pic>
      <p:sp>
        <p:nvSpPr>
          <p:cNvPr id="3" name="TextBox 2">
            <a:extLst>
              <a:ext uri="{FF2B5EF4-FFF2-40B4-BE49-F238E27FC236}">
                <a16:creationId xmlns:a16="http://schemas.microsoft.com/office/drawing/2014/main" id="{9E28B571-0359-7CAC-02D6-048097446507}"/>
              </a:ext>
            </a:extLst>
          </p:cNvPr>
          <p:cNvSpPr txBox="1"/>
          <p:nvPr/>
        </p:nvSpPr>
        <p:spPr>
          <a:xfrm>
            <a:off x="86810" y="5707566"/>
            <a:ext cx="11343190" cy="999761"/>
          </a:xfrm>
          <a:prstGeom prst="rect">
            <a:avLst/>
          </a:prstGeom>
          <a:noFill/>
        </p:spPr>
        <p:txBody>
          <a:bodyPr wrap="square">
            <a:spAutoFit/>
          </a:bodyPr>
          <a:lstStyle/>
          <a:p>
            <a:pPr>
              <a:lnSpc>
                <a:spcPct val="107000"/>
              </a:lnSpc>
              <a:spcAft>
                <a:spcPts val="800"/>
              </a:spcAft>
            </a:pPr>
            <a:r>
              <a:rPr lang="en-US" sz="2000" b="1" dirty="0">
                <a:effectLst/>
                <a:latin typeface="+mj-lt"/>
                <a:ea typeface="Calibri" panose="020F0502020204030204" pitchFamily="34" charset="0"/>
                <a:cs typeface="Times New Roman" panose="02020603050405020304" pitchFamily="18" charset="0"/>
              </a:rPr>
              <a:t>Figure 5: </a:t>
            </a:r>
            <a:r>
              <a:rPr lang="en-US" sz="1800" dirty="0">
                <a:effectLst/>
                <a:latin typeface="+mj-lt"/>
                <a:ea typeface="Calibri" panose="020F0502020204030204" pitchFamily="34" charset="0"/>
                <a:cs typeface="Times New Roman" panose="02020603050405020304" pitchFamily="18" charset="0"/>
              </a:rPr>
              <a:t>Manhattan plots for African swine fever virus (ASFv) infection status in Ugandan domestic swine using the operation level study population. A) Additive model, B) Dominant model, C) Recessive model. Black line denotes a moderate association (5 x 10</a:t>
            </a:r>
            <a:r>
              <a:rPr lang="en-US" sz="1800" baseline="30000" dirty="0">
                <a:effectLst/>
                <a:latin typeface="+mj-lt"/>
                <a:ea typeface="Calibri" panose="020F0502020204030204" pitchFamily="34" charset="0"/>
                <a:cs typeface="Times New Roman" panose="02020603050405020304" pitchFamily="18" charset="0"/>
              </a:rPr>
              <a:t>-7</a:t>
            </a:r>
            <a:r>
              <a:rPr lang="en-US" sz="1800" dirty="0">
                <a:effectLst/>
                <a:latin typeface="+mj-lt"/>
                <a:ea typeface="Calibri" panose="020F0502020204030204" pitchFamily="34" charset="0"/>
                <a:cs typeface="Times New Roman" panose="02020603050405020304" pitchFamily="18" charset="0"/>
              </a:rPr>
              <a:t> &lt; P &lt; 1 x 10</a:t>
            </a:r>
            <a:r>
              <a:rPr lang="en-US" sz="1800" baseline="30000" dirty="0">
                <a:effectLst/>
                <a:latin typeface="+mj-lt"/>
                <a:ea typeface="Calibri" panose="020F0502020204030204" pitchFamily="34" charset="0"/>
                <a:cs typeface="Times New Roman" panose="02020603050405020304" pitchFamily="18" charset="0"/>
              </a:rPr>
              <a:t>-5</a:t>
            </a:r>
            <a:r>
              <a:rPr lang="en-US" sz="1800" dirty="0">
                <a:effectLst/>
                <a:latin typeface="+mj-lt"/>
                <a:ea typeface="Calibri" panose="020F0502020204030204" pitchFamily="34" charset="0"/>
                <a:cs typeface="Times New Roman" panose="02020603050405020304" pitchFamily="18" charset="0"/>
              </a:rPr>
              <a:t>).</a:t>
            </a:r>
            <a:endParaRPr lang="en-UG"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4497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B768EE6C-D426-998A-E4A8-28520F4CEC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4127" y="220662"/>
            <a:ext cx="7521835" cy="6416675"/>
          </a:xfrm>
          <a:prstGeom prst="rect">
            <a:avLst/>
          </a:prstGeom>
          <a:noFill/>
          <a:ln>
            <a:noFill/>
          </a:ln>
        </p:spPr>
      </p:pic>
      <p:sp>
        <p:nvSpPr>
          <p:cNvPr id="5" name="TextBox 4">
            <a:extLst>
              <a:ext uri="{FF2B5EF4-FFF2-40B4-BE49-F238E27FC236}">
                <a16:creationId xmlns:a16="http://schemas.microsoft.com/office/drawing/2014/main" id="{D3EFE5C7-F23F-C0A9-A216-535981D80AE5}"/>
              </a:ext>
            </a:extLst>
          </p:cNvPr>
          <p:cNvSpPr txBox="1"/>
          <p:nvPr/>
        </p:nvSpPr>
        <p:spPr>
          <a:xfrm>
            <a:off x="202557" y="203086"/>
            <a:ext cx="4311570" cy="830997"/>
          </a:xfrm>
          <a:prstGeom prst="rect">
            <a:avLst/>
          </a:prstGeom>
          <a:noFill/>
        </p:spPr>
        <p:txBody>
          <a:bodyPr wrap="square">
            <a:spAutoFit/>
          </a:bodyPr>
          <a:lstStyle/>
          <a:p>
            <a:r>
              <a:rPr lang="en-US" sz="2400" dirty="0">
                <a:cs typeface="Times New Roman" panose="02020603050405020304" pitchFamily="18" charset="0"/>
              </a:rPr>
              <a:t>2 B: Pseudo-Heritability Evaluation</a:t>
            </a:r>
          </a:p>
        </p:txBody>
      </p:sp>
      <p:sp>
        <p:nvSpPr>
          <p:cNvPr id="6" name="TextBox 5">
            <a:extLst>
              <a:ext uri="{FF2B5EF4-FFF2-40B4-BE49-F238E27FC236}">
                <a16:creationId xmlns:a16="http://schemas.microsoft.com/office/drawing/2014/main" id="{9BD4A19F-7A0D-FDE9-B3E8-B7EBB5E17EB7}"/>
              </a:ext>
            </a:extLst>
          </p:cNvPr>
          <p:cNvSpPr txBox="1"/>
          <p:nvPr/>
        </p:nvSpPr>
        <p:spPr>
          <a:xfrm>
            <a:off x="121532" y="2120002"/>
            <a:ext cx="4311570" cy="1754326"/>
          </a:xfrm>
          <a:prstGeom prst="rect">
            <a:avLst/>
          </a:prstGeom>
          <a:noFill/>
        </p:spPr>
        <p:txBody>
          <a:bodyPr wrap="square">
            <a:spAutoFit/>
          </a:bodyPr>
          <a:lstStyle/>
          <a:p>
            <a:r>
              <a:rPr lang="en-US" b="1" dirty="0">
                <a:effectLst/>
                <a:ea typeface="Calibri" panose="020F0502020204030204" pitchFamily="34" charset="0"/>
              </a:rPr>
              <a:t>Figure 6: </a:t>
            </a:r>
            <a:r>
              <a:rPr lang="en-US" dirty="0">
                <a:effectLst/>
                <a:ea typeface="Calibri" panose="020F0502020204030204" pitchFamily="34" charset="0"/>
              </a:rPr>
              <a:t>Relative contribution of Ugandan districts to the pseudo-heritability estimate for African swine fever virus (ASFv) infection status generated using the </a:t>
            </a:r>
            <a:r>
              <a:rPr lang="en-US" dirty="0">
                <a:ea typeface="Calibri" panose="020F0502020204030204" pitchFamily="34" charset="0"/>
              </a:rPr>
              <a:t>sub-set study</a:t>
            </a:r>
            <a:r>
              <a:rPr lang="en-US" dirty="0">
                <a:effectLst/>
                <a:ea typeface="Calibri" panose="020F0502020204030204" pitchFamily="34" charset="0"/>
              </a:rPr>
              <a:t> population. </a:t>
            </a:r>
            <a:endParaRPr lang="en-UG" dirty="0"/>
          </a:p>
        </p:txBody>
      </p:sp>
      <p:sp>
        <p:nvSpPr>
          <p:cNvPr id="7" name="TextBox 6">
            <a:extLst>
              <a:ext uri="{FF2B5EF4-FFF2-40B4-BE49-F238E27FC236}">
                <a16:creationId xmlns:a16="http://schemas.microsoft.com/office/drawing/2014/main" id="{1447F224-E285-2D75-C8D3-26F2B0C3294E}"/>
              </a:ext>
            </a:extLst>
          </p:cNvPr>
          <p:cNvSpPr txBox="1"/>
          <p:nvPr/>
        </p:nvSpPr>
        <p:spPr>
          <a:xfrm>
            <a:off x="249700" y="5135963"/>
            <a:ext cx="4033779" cy="707886"/>
          </a:xfrm>
          <a:prstGeom prst="rect">
            <a:avLst/>
          </a:prstGeom>
          <a:noFill/>
        </p:spPr>
        <p:txBody>
          <a:bodyPr wrap="square">
            <a:spAutoFit/>
          </a:bodyPr>
          <a:lstStyle/>
          <a:p>
            <a:r>
              <a:rPr lang="en-US" sz="2000" b="1" dirty="0">
                <a:solidFill>
                  <a:srgbClr val="FF0000"/>
                </a:solidFill>
                <a:effectLst/>
                <a:ea typeface="Calibri" panose="020F0502020204030204" pitchFamily="34" charset="0"/>
              </a:rPr>
              <a:t>No significant h</a:t>
            </a:r>
            <a:r>
              <a:rPr lang="en-US" sz="2000" b="1" baseline="30000" dirty="0">
                <a:solidFill>
                  <a:srgbClr val="FF0000"/>
                </a:solidFill>
                <a:effectLst/>
                <a:ea typeface="Calibri" panose="020F0502020204030204" pitchFamily="34" charset="0"/>
              </a:rPr>
              <a:t>2</a:t>
            </a:r>
            <a:r>
              <a:rPr lang="en-US" sz="2000" b="1" dirty="0">
                <a:solidFill>
                  <a:srgbClr val="FF0000"/>
                </a:solidFill>
                <a:effectLst/>
                <a:ea typeface="Calibri" panose="020F0502020204030204" pitchFamily="34" charset="0"/>
              </a:rPr>
              <a:t> contribution from the districts in the study</a:t>
            </a:r>
            <a:endParaRPr lang="en-US" sz="20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37066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F720D5-D03B-2272-0EC8-618A24DDB36B}"/>
              </a:ext>
            </a:extLst>
          </p:cNvPr>
          <p:cNvSpPr txBox="1"/>
          <p:nvPr/>
        </p:nvSpPr>
        <p:spPr>
          <a:xfrm>
            <a:off x="659754" y="1063543"/>
            <a:ext cx="11019099" cy="4737131"/>
          </a:xfrm>
          <a:prstGeom prst="rect">
            <a:avLst/>
          </a:prstGeom>
          <a:noFill/>
        </p:spPr>
        <p:txBody>
          <a:bodyPr wrap="square">
            <a:spAutoFit/>
          </a:bodyPr>
          <a:lstStyle/>
          <a:p>
            <a:pPr algn="ctr">
              <a:lnSpc>
                <a:spcPct val="200000"/>
              </a:lnSpc>
            </a:pPr>
            <a:r>
              <a:rPr lang="en-US" sz="3600" b="1" dirty="0">
                <a:solidFill>
                  <a:schemeClr val="accent1"/>
                </a:solidFill>
                <a:cs typeface="Times New Roman" panose="02020603050405020304" pitchFamily="18" charset="0"/>
              </a:rPr>
              <a:t>DISCUSSION AND CONCLUSION</a:t>
            </a:r>
          </a:p>
          <a:p>
            <a:pPr algn="ctr">
              <a:lnSpc>
                <a:spcPct val="200000"/>
              </a:lnSpc>
            </a:pPr>
            <a:endParaRPr lang="en-US" dirty="0">
              <a:cs typeface="Times New Roman" panose="02020603050405020304" pitchFamily="18" charset="0"/>
            </a:endParaRPr>
          </a:p>
          <a:p>
            <a:pPr marL="457200" indent="-457200">
              <a:lnSpc>
                <a:spcPct val="200000"/>
              </a:lnSpc>
              <a:buFont typeface="Arial" panose="020B0604020202020204" pitchFamily="34" charset="0"/>
              <a:buChar char="•"/>
            </a:pPr>
            <a:r>
              <a:rPr lang="en-GB" sz="2000" dirty="0">
                <a:solidFill>
                  <a:srgbClr val="222222"/>
                </a:solidFill>
                <a:latin typeface="+mj-lt"/>
              </a:rPr>
              <a:t>N</a:t>
            </a:r>
            <a:r>
              <a:rPr lang="en-GB" sz="2000" b="0" i="0" u="none" strike="noStrike" dirty="0">
                <a:solidFill>
                  <a:srgbClr val="222222"/>
                </a:solidFill>
                <a:effectLst/>
                <a:latin typeface="+mj-lt"/>
              </a:rPr>
              <a:t>o clear evidence to support a genetic basis for ASFV resistance among Ugandan survivor pigs.</a:t>
            </a:r>
          </a:p>
          <a:p>
            <a:pPr>
              <a:lnSpc>
                <a:spcPct val="200000"/>
              </a:lnSpc>
            </a:pPr>
            <a:endParaRPr lang="en-GB" sz="2000" b="0" i="0" u="none" strike="noStrike" dirty="0">
              <a:solidFill>
                <a:srgbClr val="222222"/>
              </a:solidFill>
              <a:effectLst/>
              <a:latin typeface="+mj-lt"/>
            </a:endParaRPr>
          </a:p>
          <a:p>
            <a:pPr marL="457200" indent="-457200">
              <a:lnSpc>
                <a:spcPct val="200000"/>
              </a:lnSpc>
              <a:buFont typeface="Arial" panose="020B0604020202020204" pitchFamily="34" charset="0"/>
              <a:buChar char="•"/>
            </a:pPr>
            <a:r>
              <a:rPr lang="en-US" sz="2000" dirty="0">
                <a:latin typeface="+mj-lt"/>
                <a:cs typeface="Times New Roman" panose="02020603050405020304" pitchFamily="18" charset="0"/>
              </a:rPr>
              <a:t>Heritability of ASFv resistance among Ugandan pigs still needs a deeper exploration.</a:t>
            </a:r>
          </a:p>
          <a:p>
            <a:pPr>
              <a:lnSpc>
                <a:spcPct val="200000"/>
              </a:lnSpc>
            </a:pPr>
            <a:endParaRPr lang="en-US" sz="2000" dirty="0">
              <a:cs typeface="Times New Roman" panose="02020603050405020304" pitchFamily="18" charset="0"/>
            </a:endParaRPr>
          </a:p>
        </p:txBody>
      </p:sp>
    </p:spTree>
    <p:extLst>
      <p:ext uri="{BB962C8B-B14F-4D97-AF65-F5344CB8AC3E}">
        <p14:creationId xmlns:p14="http://schemas.microsoft.com/office/powerpoint/2010/main" val="201142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0BFD46-5D57-672C-38E5-3AD53A27EC9B}"/>
              </a:ext>
            </a:extLst>
          </p:cNvPr>
          <p:cNvSpPr txBox="1"/>
          <p:nvPr/>
        </p:nvSpPr>
        <p:spPr>
          <a:xfrm>
            <a:off x="3050380" y="272985"/>
            <a:ext cx="4848713" cy="646331"/>
          </a:xfrm>
          <a:prstGeom prst="rect">
            <a:avLst/>
          </a:prstGeom>
          <a:noFill/>
        </p:spPr>
        <p:txBody>
          <a:bodyPr wrap="square">
            <a:spAutoFit/>
          </a:bodyPr>
          <a:lstStyle/>
          <a:p>
            <a:pPr algn="ctr">
              <a:defRPr/>
            </a:pPr>
            <a:r>
              <a:rPr lang="en-GB" sz="3600" b="1" dirty="0">
                <a:latin typeface="APPLE CHANCERY" panose="03020702040506060504" pitchFamily="66" charset="-79"/>
                <a:ea typeface="ＭＳ Ｐゴシック" charset="0"/>
                <a:cs typeface="APPLE CHANCERY" panose="03020702040506060504" pitchFamily="66" charset="-79"/>
              </a:rPr>
              <a:t>THANK YOU ALL</a:t>
            </a:r>
            <a:endParaRPr lang="en-US" sz="3600" b="1" dirty="0">
              <a:latin typeface="APPLE CHANCERY" panose="03020702040506060504" pitchFamily="66" charset="-79"/>
              <a:cs typeface="APPLE CHANCERY" panose="03020702040506060504" pitchFamily="66" charset="-79"/>
            </a:endParaRPr>
          </a:p>
        </p:txBody>
      </p:sp>
      <p:pic>
        <p:nvPicPr>
          <p:cNvPr id="3" name="Picture 2" descr="Logo, company name&#10;&#10;Description automatically generated">
            <a:extLst>
              <a:ext uri="{FF2B5EF4-FFF2-40B4-BE49-F238E27FC236}">
                <a16:creationId xmlns:a16="http://schemas.microsoft.com/office/drawing/2014/main" id="{5D139271-D6FF-4C97-5467-2622D9D077B1}"/>
              </a:ext>
            </a:extLst>
          </p:cNvPr>
          <p:cNvPicPr>
            <a:picLocks noChangeAspect="1"/>
          </p:cNvPicPr>
          <p:nvPr/>
        </p:nvPicPr>
        <p:blipFill>
          <a:blip r:embed="rId2"/>
          <a:stretch>
            <a:fillRect/>
          </a:stretch>
        </p:blipFill>
        <p:spPr>
          <a:xfrm>
            <a:off x="484632" y="4554429"/>
            <a:ext cx="1804970" cy="1804970"/>
          </a:xfrm>
          <a:prstGeom prst="rect">
            <a:avLst/>
          </a:prstGeom>
        </p:spPr>
      </p:pic>
      <p:pic>
        <p:nvPicPr>
          <p:cNvPr id="5" name="Picture 4" descr="A drawing of a cartoon character&#10;&#10;Description automatically generated">
            <a:extLst>
              <a:ext uri="{FF2B5EF4-FFF2-40B4-BE49-F238E27FC236}">
                <a16:creationId xmlns:a16="http://schemas.microsoft.com/office/drawing/2014/main" id="{A8FF87C6-399B-2AC6-CAA1-A018F979F63D}"/>
              </a:ext>
            </a:extLst>
          </p:cNvPr>
          <p:cNvPicPr>
            <a:picLocks noChangeAspect="1"/>
          </p:cNvPicPr>
          <p:nvPr/>
        </p:nvPicPr>
        <p:blipFill>
          <a:blip r:embed="rId3"/>
          <a:stretch>
            <a:fillRect/>
          </a:stretch>
        </p:blipFill>
        <p:spPr>
          <a:xfrm>
            <a:off x="3354631" y="4791792"/>
            <a:ext cx="1924428" cy="1567607"/>
          </a:xfrm>
          <a:prstGeom prst="rect">
            <a:avLst/>
          </a:prstGeom>
        </p:spPr>
      </p:pic>
      <p:pic>
        <p:nvPicPr>
          <p:cNvPr id="6" name="Picture 2" descr="Logo&#10;&#10;Description automatically generated">
            <a:extLst>
              <a:ext uri="{FF2B5EF4-FFF2-40B4-BE49-F238E27FC236}">
                <a16:creationId xmlns:a16="http://schemas.microsoft.com/office/drawing/2014/main" id="{3A87526F-2F64-9781-B178-B7014A63156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35726" y="4734656"/>
            <a:ext cx="1924428" cy="1318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Logo&#10;&#10;Description automatically generated">
            <a:extLst>
              <a:ext uri="{FF2B5EF4-FFF2-40B4-BE49-F238E27FC236}">
                <a16:creationId xmlns:a16="http://schemas.microsoft.com/office/drawing/2014/main" id="{6D9CC26A-BDCE-3847-1191-A5C81E6B023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20662" y="4759677"/>
            <a:ext cx="1924428" cy="12806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3905FC2-0863-293A-BDF0-ED0D07D4088B}"/>
              </a:ext>
            </a:extLst>
          </p:cNvPr>
          <p:cNvSpPr txBox="1"/>
          <p:nvPr/>
        </p:nvSpPr>
        <p:spPr>
          <a:xfrm>
            <a:off x="571095" y="2164571"/>
            <a:ext cx="4707964" cy="1631216"/>
          </a:xfrm>
          <a:prstGeom prst="rect">
            <a:avLst/>
          </a:prstGeom>
          <a:noFill/>
        </p:spPr>
        <p:txBody>
          <a:bodyPr wrap="square">
            <a:spAutoFit/>
          </a:bodyPr>
          <a:lstStyle/>
          <a:p>
            <a:pPr algn="ctr">
              <a:defRPr/>
            </a:pPr>
            <a:r>
              <a:rPr lang="en-GB" sz="2000" b="1" dirty="0">
                <a:latin typeface="Times New Roman" panose="02020603050405020304" pitchFamily="18" charset="0"/>
                <a:ea typeface="ＭＳ Ｐゴシック" charset="0"/>
                <a:cs typeface="Times New Roman" panose="02020603050405020304" pitchFamily="18" charset="0"/>
              </a:rPr>
              <a:t>MAK</a:t>
            </a:r>
          </a:p>
          <a:p>
            <a:pPr>
              <a:defRPr/>
            </a:pPr>
            <a:r>
              <a:rPr lang="en-GB" sz="2000" dirty="0">
                <a:latin typeface="Times New Roman" panose="02020603050405020304" pitchFamily="18" charset="0"/>
                <a:ea typeface="ＭＳ Ｐゴシック" charset="0"/>
                <a:cs typeface="Times New Roman" panose="02020603050405020304" pitchFamily="18" charset="0"/>
              </a:rPr>
              <a:t>Assoc. Prof. Charles Masembe</a:t>
            </a:r>
          </a:p>
          <a:p>
            <a:pPr>
              <a:defRPr/>
            </a:pPr>
            <a:r>
              <a:rPr lang="en-GB" sz="2000" dirty="0">
                <a:latin typeface="Times New Roman" panose="02020603050405020304" pitchFamily="18" charset="0"/>
                <a:ea typeface="ＭＳ Ｐゴシック" charset="0"/>
                <a:cs typeface="Times New Roman" panose="02020603050405020304" pitchFamily="18" charset="0"/>
              </a:rPr>
              <a:t>Assoc. Prof. Vincent B. Muwanika</a:t>
            </a:r>
          </a:p>
          <a:p>
            <a:pPr>
              <a:defRPr/>
            </a:pPr>
            <a:r>
              <a:rPr lang="en-GB" sz="2000" dirty="0">
                <a:latin typeface="Times New Roman" panose="02020603050405020304" pitchFamily="18" charset="0"/>
                <a:ea typeface="ＭＳ Ｐゴシック" charset="0"/>
                <a:cs typeface="Times New Roman" panose="02020603050405020304" pitchFamily="18" charset="0"/>
              </a:rPr>
              <a:t>Peter Ogweng</a:t>
            </a:r>
          </a:p>
          <a:p>
            <a:pPr>
              <a:defRPr/>
            </a:pPr>
            <a:r>
              <a:rPr lang="en-GB" sz="2000" dirty="0">
                <a:latin typeface="Times New Roman" panose="02020603050405020304" pitchFamily="18" charset="0"/>
                <a:ea typeface="ＭＳ Ｐゴシック" charset="0"/>
                <a:cs typeface="Times New Roman" panose="02020603050405020304" pitchFamily="18" charset="0"/>
              </a:rPr>
              <a:t>Johnson F. Mayega</a:t>
            </a:r>
            <a:endParaRPr lang="en-US" sz="2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E83B3BF-10A3-7116-F326-53E9D9F58E21}"/>
              </a:ext>
            </a:extLst>
          </p:cNvPr>
          <p:cNvSpPr txBox="1"/>
          <p:nvPr/>
        </p:nvSpPr>
        <p:spPr>
          <a:xfrm>
            <a:off x="6814617" y="2096637"/>
            <a:ext cx="3852224" cy="1938992"/>
          </a:xfrm>
          <a:prstGeom prst="rect">
            <a:avLst/>
          </a:prstGeom>
          <a:noFill/>
        </p:spPr>
        <p:txBody>
          <a:bodyPr wrap="square">
            <a:spAutoFit/>
          </a:bodyPr>
          <a:lstStyle/>
          <a:p>
            <a:pPr algn="ctr">
              <a:defRPr/>
            </a:pPr>
            <a:r>
              <a:rPr lang="en-GB" sz="2000" b="1" dirty="0">
                <a:latin typeface="Times New Roman" panose="02020603050405020304" pitchFamily="18" charset="0"/>
                <a:ea typeface="ＭＳ Ｐゴシック" charset="0"/>
                <a:cs typeface="Times New Roman" panose="02020603050405020304" pitchFamily="18" charset="0"/>
              </a:rPr>
              <a:t>APHIS-USDA</a:t>
            </a:r>
          </a:p>
          <a:p>
            <a:pPr>
              <a:defRPr/>
            </a:pPr>
            <a:r>
              <a:rPr lang="en-GB" sz="2000" dirty="0">
                <a:latin typeface="Times New Roman" panose="02020603050405020304" pitchFamily="18" charset="0"/>
                <a:ea typeface="ＭＳ Ｐゴシック" charset="0"/>
                <a:cs typeface="Times New Roman" panose="02020603050405020304" pitchFamily="18" charset="0"/>
              </a:rPr>
              <a:t>Dr. Antoinette J. Piaggio</a:t>
            </a:r>
          </a:p>
          <a:p>
            <a:pPr>
              <a:defRPr/>
            </a:pPr>
            <a:r>
              <a:rPr lang="en-GB" sz="2000" dirty="0">
                <a:latin typeface="Times New Roman" panose="02020603050405020304" pitchFamily="18" charset="0"/>
                <a:ea typeface="ＭＳ Ｐゴシック" charset="0"/>
                <a:cs typeface="Times New Roman" panose="02020603050405020304" pitchFamily="18" charset="0"/>
              </a:rPr>
              <a:t>Dr. Timothy J. Smyser</a:t>
            </a:r>
          </a:p>
          <a:p>
            <a:pPr>
              <a:defRPr/>
            </a:pPr>
            <a:r>
              <a:rPr lang="en-GB" sz="2000" dirty="0">
                <a:latin typeface="Times New Roman" panose="02020603050405020304" pitchFamily="18" charset="0"/>
                <a:ea typeface="ＭＳ Ｐゴシック" charset="0"/>
                <a:cs typeface="Times New Roman" panose="02020603050405020304" pitchFamily="18" charset="0"/>
              </a:rPr>
              <a:t>Michael Marlow</a:t>
            </a:r>
          </a:p>
          <a:p>
            <a:pPr>
              <a:defRPr/>
            </a:pPr>
            <a:r>
              <a:rPr lang="en-GB" sz="2000" dirty="0">
                <a:latin typeface="Times New Roman" panose="02020603050405020304" pitchFamily="18" charset="0"/>
                <a:ea typeface="ＭＳ Ｐゴシック" charset="0"/>
                <a:cs typeface="Times New Roman" panose="02020603050405020304" pitchFamily="18" charset="0"/>
              </a:rPr>
              <a:t>Dr. Vienna R. Brown</a:t>
            </a:r>
          </a:p>
          <a:p>
            <a:pPr>
              <a:defRPr/>
            </a:pPr>
            <a:r>
              <a:rPr lang="en-GB" sz="2000" dirty="0">
                <a:latin typeface="Times New Roman" panose="02020603050405020304" pitchFamily="18" charset="0"/>
                <a:ea typeface="ＭＳ Ｐゴシック" charset="0"/>
                <a:cs typeface="Times New Roman" panose="02020603050405020304" pitchFamily="18" charset="0"/>
              </a:rPr>
              <a:t>Dr. Courtney Bowden</a:t>
            </a:r>
          </a:p>
        </p:txBody>
      </p:sp>
      <p:sp>
        <p:nvSpPr>
          <p:cNvPr id="4" name="TextBox 3">
            <a:extLst>
              <a:ext uri="{FF2B5EF4-FFF2-40B4-BE49-F238E27FC236}">
                <a16:creationId xmlns:a16="http://schemas.microsoft.com/office/drawing/2014/main" id="{3439F3D7-4897-0C7B-5FC0-EA5BBE424823}"/>
              </a:ext>
            </a:extLst>
          </p:cNvPr>
          <p:cNvSpPr txBox="1"/>
          <p:nvPr/>
        </p:nvSpPr>
        <p:spPr>
          <a:xfrm>
            <a:off x="3202781" y="1637244"/>
            <a:ext cx="3852224" cy="461665"/>
          </a:xfrm>
          <a:prstGeom prst="rect">
            <a:avLst/>
          </a:prstGeom>
          <a:noFill/>
        </p:spPr>
        <p:txBody>
          <a:bodyPr wrap="square">
            <a:spAutoFit/>
          </a:bodyPr>
          <a:lstStyle/>
          <a:p>
            <a:pPr algn="ctr">
              <a:defRPr/>
            </a:pPr>
            <a:r>
              <a:rPr lang="en-GB" sz="2400" b="1" dirty="0">
                <a:latin typeface="Times New Roman" panose="02020603050405020304" pitchFamily="18" charset="0"/>
                <a:ea typeface="ＭＳ Ｐゴシック" charset="0"/>
                <a:cs typeface="Times New Roman" panose="02020603050405020304" pitchFamily="18" charset="0"/>
              </a:rPr>
              <a:t>ACKNOWLEDGEMENTS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845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D54BDC-64B8-F3A4-CD49-0DEBB7E0CED4}"/>
              </a:ext>
            </a:extLst>
          </p:cNvPr>
          <p:cNvPicPr>
            <a:picLocks noChangeAspect="1"/>
          </p:cNvPicPr>
          <p:nvPr/>
        </p:nvPicPr>
        <p:blipFill>
          <a:blip r:embed="rId2"/>
          <a:stretch>
            <a:fillRect/>
          </a:stretch>
        </p:blipFill>
        <p:spPr>
          <a:xfrm>
            <a:off x="957262" y="397854"/>
            <a:ext cx="6693218" cy="5954264"/>
          </a:xfrm>
          <a:prstGeom prst="rect">
            <a:avLst/>
          </a:prstGeom>
        </p:spPr>
      </p:pic>
      <p:pic>
        <p:nvPicPr>
          <p:cNvPr id="15" name="Picture 14" descr="Diagram&#10;&#10;Description automatically generated">
            <a:extLst>
              <a:ext uri="{FF2B5EF4-FFF2-40B4-BE49-F238E27FC236}">
                <a16:creationId xmlns:a16="http://schemas.microsoft.com/office/drawing/2014/main" id="{A89AD963-5E87-57F6-ABBD-27E5C90BE46D}"/>
              </a:ext>
            </a:extLst>
          </p:cNvPr>
          <p:cNvPicPr>
            <a:picLocks noChangeAspect="1"/>
          </p:cNvPicPr>
          <p:nvPr/>
        </p:nvPicPr>
        <p:blipFill>
          <a:blip r:embed="rId3">
            <a:alphaModFix/>
          </a:blip>
          <a:stretch>
            <a:fillRect/>
          </a:stretch>
        </p:blipFill>
        <p:spPr>
          <a:xfrm>
            <a:off x="7404651" y="2703441"/>
            <a:ext cx="2236307" cy="2236307"/>
          </a:xfrm>
          <a:prstGeom prst="rect">
            <a:avLst/>
          </a:prstGeom>
        </p:spPr>
      </p:pic>
    </p:spTree>
    <p:extLst>
      <p:ext uri="{BB962C8B-B14F-4D97-AF65-F5344CB8AC3E}">
        <p14:creationId xmlns:p14="http://schemas.microsoft.com/office/powerpoint/2010/main" val="256992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E74D6D-607D-4771-8292-C2F34C74641A}"/>
              </a:ext>
            </a:extLst>
          </p:cNvPr>
          <p:cNvSpPr>
            <a:spLocks noGrp="1"/>
          </p:cNvSpPr>
          <p:nvPr>
            <p:ph type="title"/>
          </p:nvPr>
        </p:nvSpPr>
        <p:spPr>
          <a:xfrm>
            <a:off x="278780" y="1931435"/>
            <a:ext cx="9500839" cy="1826581"/>
          </a:xfrm>
        </p:spPr>
        <p:txBody>
          <a:bodyPr/>
          <a:lstStyle/>
          <a:p>
            <a:pPr algn="ctr"/>
            <a:r>
              <a:rPr lang="fr-FR" dirty="0"/>
              <a:t>Genetic diversity of ASFV Survivor pigs in Uganda</a:t>
            </a:r>
          </a:p>
        </p:txBody>
      </p:sp>
      <p:sp>
        <p:nvSpPr>
          <p:cNvPr id="3" name="Espace réservé du texte 2">
            <a:extLst>
              <a:ext uri="{FF2B5EF4-FFF2-40B4-BE49-F238E27FC236}">
                <a16:creationId xmlns:a16="http://schemas.microsoft.com/office/drawing/2014/main" id="{536C10C6-2651-42B8-8CC1-B29A62F78B7C}"/>
              </a:ext>
            </a:extLst>
          </p:cNvPr>
          <p:cNvSpPr>
            <a:spLocks noGrp="1"/>
          </p:cNvSpPr>
          <p:nvPr>
            <p:ph type="body" idx="1"/>
          </p:nvPr>
        </p:nvSpPr>
        <p:spPr>
          <a:xfrm>
            <a:off x="677335" y="4527447"/>
            <a:ext cx="8596668" cy="1148523"/>
          </a:xfrm>
        </p:spPr>
        <p:txBody>
          <a:bodyPr>
            <a:normAutofit/>
          </a:bodyPr>
          <a:lstStyle/>
          <a:p>
            <a:r>
              <a:rPr lang="fr-FR" sz="2400" b="1" dirty="0">
                <a:solidFill>
                  <a:schemeClr val="tx1"/>
                </a:solidFill>
              </a:rPr>
              <a:t>Peter Ogweng</a:t>
            </a:r>
          </a:p>
          <a:p>
            <a:r>
              <a:rPr lang="fr-FR" sz="2400" b="1" dirty="0">
                <a:solidFill>
                  <a:schemeClr val="tx1"/>
                </a:solidFill>
              </a:rPr>
              <a:t>Uganda, Makerere University</a:t>
            </a:r>
          </a:p>
          <a:p>
            <a:endParaRPr lang="fr-FR" dirty="0"/>
          </a:p>
        </p:txBody>
      </p:sp>
      <p:pic>
        <p:nvPicPr>
          <p:cNvPr id="5" name="Picture 4">
            <a:extLst>
              <a:ext uri="{FF2B5EF4-FFF2-40B4-BE49-F238E27FC236}">
                <a16:creationId xmlns:a16="http://schemas.microsoft.com/office/drawing/2014/main" id="{CC0ECEEB-6B58-1840-F2BF-2C5EB93F7153}"/>
              </a:ext>
            </a:extLst>
          </p:cNvPr>
          <p:cNvPicPr>
            <a:picLocks noChangeAspect="1"/>
          </p:cNvPicPr>
          <p:nvPr/>
        </p:nvPicPr>
        <p:blipFill>
          <a:blip r:embed="rId2"/>
          <a:stretch>
            <a:fillRect/>
          </a:stretch>
        </p:blipFill>
        <p:spPr>
          <a:xfrm>
            <a:off x="0" y="0"/>
            <a:ext cx="1828800" cy="1685925"/>
          </a:xfrm>
          <a:prstGeom prst="rect">
            <a:avLst/>
          </a:prstGeom>
        </p:spPr>
      </p:pic>
    </p:spTree>
    <p:extLst>
      <p:ext uri="{BB962C8B-B14F-4D97-AF65-F5344CB8AC3E}">
        <p14:creationId xmlns:p14="http://schemas.microsoft.com/office/powerpoint/2010/main" val="124370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0ECEEB-6B58-1840-F2BF-2C5EB93F7153}"/>
              </a:ext>
            </a:extLst>
          </p:cNvPr>
          <p:cNvPicPr>
            <a:picLocks noChangeAspect="1"/>
          </p:cNvPicPr>
          <p:nvPr/>
        </p:nvPicPr>
        <p:blipFill>
          <a:blip r:embed="rId2"/>
          <a:stretch>
            <a:fillRect/>
          </a:stretch>
        </p:blipFill>
        <p:spPr>
          <a:xfrm>
            <a:off x="0" y="0"/>
            <a:ext cx="1828800" cy="1685925"/>
          </a:xfrm>
          <a:prstGeom prst="rect">
            <a:avLst/>
          </a:prstGeom>
        </p:spPr>
      </p:pic>
      <p:sp>
        <p:nvSpPr>
          <p:cNvPr id="7" name="Title 1">
            <a:extLst>
              <a:ext uri="{FF2B5EF4-FFF2-40B4-BE49-F238E27FC236}">
                <a16:creationId xmlns:a16="http://schemas.microsoft.com/office/drawing/2014/main" id="{5C895D12-1513-B393-9592-CBC186538812}"/>
              </a:ext>
            </a:extLst>
          </p:cNvPr>
          <p:cNvSpPr>
            <a:spLocks noGrp="1"/>
          </p:cNvSpPr>
          <p:nvPr>
            <p:ph type="title"/>
          </p:nvPr>
        </p:nvSpPr>
        <p:spPr>
          <a:xfrm>
            <a:off x="2045438" y="429890"/>
            <a:ext cx="6569752" cy="1320800"/>
          </a:xfrm>
        </p:spPr>
        <p:txBody>
          <a:bodyPr>
            <a:normAutofit/>
          </a:bodyPr>
          <a:lstStyle/>
          <a:p>
            <a:pPr algn="ctr"/>
            <a:r>
              <a:rPr lang="en-US" sz="3600" dirty="0"/>
              <a:t> </a:t>
            </a:r>
            <a:r>
              <a:rPr lang="en-UG" sz="3600" b="1" dirty="0"/>
              <a:t>Presentation outline</a:t>
            </a:r>
            <a:br>
              <a:rPr lang="en-UG" sz="3600" b="1" dirty="0"/>
            </a:br>
            <a:endParaRPr lang="en-US" sz="3600" dirty="0"/>
          </a:p>
        </p:txBody>
      </p:sp>
      <p:sp>
        <p:nvSpPr>
          <p:cNvPr id="10" name="Content Placeholder 2">
            <a:extLst>
              <a:ext uri="{FF2B5EF4-FFF2-40B4-BE49-F238E27FC236}">
                <a16:creationId xmlns:a16="http://schemas.microsoft.com/office/drawing/2014/main" id="{C0ECF907-BDCA-1D1C-CE16-A3967179F42F}"/>
              </a:ext>
            </a:extLst>
          </p:cNvPr>
          <p:cNvSpPr txBox="1">
            <a:spLocks/>
          </p:cNvSpPr>
          <p:nvPr/>
        </p:nvSpPr>
        <p:spPr>
          <a:xfrm>
            <a:off x="677336" y="1538868"/>
            <a:ext cx="8221338" cy="482054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algn="ctr"/>
            <a:endParaRPr lang="en-UG" b="1" dirty="0">
              <a:solidFill>
                <a:schemeClr val="tx1"/>
              </a:solidFill>
            </a:endParaRPr>
          </a:p>
          <a:p>
            <a:endParaRPr lang="en-UG" b="1" dirty="0">
              <a:solidFill>
                <a:schemeClr val="tx1"/>
              </a:solidFill>
            </a:endParaRPr>
          </a:p>
          <a:p>
            <a:pPr marL="457200" indent="-457200">
              <a:buFont typeface="Arial" panose="020B0604020202020204" pitchFamily="34" charset="0"/>
              <a:buChar char="•"/>
            </a:pPr>
            <a:r>
              <a:rPr lang="en-UG" b="1" dirty="0">
                <a:solidFill>
                  <a:schemeClr val="tx1"/>
                </a:solidFill>
              </a:rPr>
              <a:t>Introduction</a:t>
            </a:r>
          </a:p>
          <a:p>
            <a:endParaRPr lang="en-UG" b="1" dirty="0">
              <a:solidFill>
                <a:schemeClr val="tx1"/>
              </a:solidFill>
            </a:endParaRPr>
          </a:p>
          <a:p>
            <a:pPr marL="457200" indent="-457200">
              <a:buFont typeface="Arial" panose="020B0604020202020204" pitchFamily="34" charset="0"/>
              <a:buChar char="•"/>
            </a:pPr>
            <a:r>
              <a:rPr lang="en-UG" b="1" dirty="0">
                <a:solidFill>
                  <a:schemeClr val="tx1"/>
                </a:solidFill>
              </a:rPr>
              <a:t>ASFV resistance heritability</a:t>
            </a:r>
          </a:p>
          <a:p>
            <a:endParaRPr lang="en-UG" b="1" dirty="0">
              <a:solidFill>
                <a:schemeClr val="tx1"/>
              </a:solidFill>
            </a:endParaRPr>
          </a:p>
          <a:p>
            <a:pPr marL="457200" indent="-457200">
              <a:buFont typeface="Arial" panose="020B0604020202020204" pitchFamily="34" charset="0"/>
              <a:buChar char="•"/>
            </a:pPr>
            <a:r>
              <a:rPr lang="en-UG" b="1" dirty="0">
                <a:solidFill>
                  <a:schemeClr val="tx1"/>
                </a:solidFill>
              </a:rPr>
              <a:t>Brief discussion and conclusion</a:t>
            </a:r>
          </a:p>
          <a:p>
            <a:endParaRPr lang="en-UG" b="1"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00494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0ECEEB-6B58-1840-F2BF-2C5EB93F7153}"/>
              </a:ext>
            </a:extLst>
          </p:cNvPr>
          <p:cNvPicPr>
            <a:picLocks noChangeAspect="1"/>
          </p:cNvPicPr>
          <p:nvPr/>
        </p:nvPicPr>
        <p:blipFill>
          <a:blip r:embed="rId2"/>
          <a:stretch>
            <a:fillRect/>
          </a:stretch>
        </p:blipFill>
        <p:spPr>
          <a:xfrm>
            <a:off x="0" y="0"/>
            <a:ext cx="1828800" cy="1685925"/>
          </a:xfrm>
          <a:prstGeom prst="rect">
            <a:avLst/>
          </a:prstGeom>
        </p:spPr>
      </p:pic>
      <p:sp>
        <p:nvSpPr>
          <p:cNvPr id="7" name="Title 1">
            <a:extLst>
              <a:ext uri="{FF2B5EF4-FFF2-40B4-BE49-F238E27FC236}">
                <a16:creationId xmlns:a16="http://schemas.microsoft.com/office/drawing/2014/main" id="{5C895D12-1513-B393-9592-CBC186538812}"/>
              </a:ext>
            </a:extLst>
          </p:cNvPr>
          <p:cNvSpPr>
            <a:spLocks noGrp="1"/>
          </p:cNvSpPr>
          <p:nvPr>
            <p:ph type="title"/>
          </p:nvPr>
        </p:nvSpPr>
        <p:spPr>
          <a:xfrm>
            <a:off x="1889190" y="336331"/>
            <a:ext cx="6053971" cy="804759"/>
          </a:xfrm>
        </p:spPr>
        <p:txBody>
          <a:bodyPr>
            <a:normAutofit/>
          </a:bodyPr>
          <a:lstStyle/>
          <a:p>
            <a:pPr algn="ctr"/>
            <a:r>
              <a:rPr lang="en-US" sz="3600" dirty="0"/>
              <a:t>Introduction</a:t>
            </a:r>
          </a:p>
        </p:txBody>
      </p:sp>
      <p:sp>
        <p:nvSpPr>
          <p:cNvPr id="10" name="Content Placeholder 2">
            <a:extLst>
              <a:ext uri="{FF2B5EF4-FFF2-40B4-BE49-F238E27FC236}">
                <a16:creationId xmlns:a16="http://schemas.microsoft.com/office/drawing/2014/main" id="{C0ECF907-BDCA-1D1C-CE16-A3967179F42F}"/>
              </a:ext>
            </a:extLst>
          </p:cNvPr>
          <p:cNvSpPr txBox="1">
            <a:spLocks/>
          </p:cNvSpPr>
          <p:nvPr/>
        </p:nvSpPr>
        <p:spPr>
          <a:xfrm>
            <a:off x="677335" y="1994813"/>
            <a:ext cx="10338328" cy="290769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endParaRPr lang="en-UG" dirty="0">
              <a:solidFill>
                <a:schemeClr val="tx1"/>
              </a:solidFill>
            </a:endParaRPr>
          </a:p>
          <a:p>
            <a:pPr marL="571500" indent="-571500">
              <a:buFont typeface="Arial" panose="020B0604020202020204" pitchFamily="34" charset="0"/>
              <a:buChar char="•"/>
            </a:pPr>
            <a:r>
              <a:rPr lang="en-UG" dirty="0">
                <a:solidFill>
                  <a:schemeClr val="tx1"/>
                </a:solidFill>
              </a:rPr>
              <a:t>Wild pigs and soft ticks are resistant to ASFV.</a:t>
            </a:r>
          </a:p>
          <a:p>
            <a:pPr marL="571500" indent="-571500">
              <a:lnSpc>
                <a:spcPct val="160000"/>
              </a:lnSpc>
              <a:buFont typeface="Arial" panose="020B0604020202020204" pitchFamily="34" charset="0"/>
              <a:buChar char="•"/>
            </a:pPr>
            <a:r>
              <a:rPr lang="en-UG" dirty="0">
                <a:solidFill>
                  <a:schemeClr val="tx1"/>
                </a:solidFill>
              </a:rPr>
              <a:t>Some domestic pig breeds seem to survive ASF outbreaks.</a:t>
            </a:r>
          </a:p>
          <a:p>
            <a:pPr marL="571500" indent="-571500">
              <a:lnSpc>
                <a:spcPct val="160000"/>
              </a:lnSpc>
              <a:buFont typeface="Arial" panose="020B0604020202020204" pitchFamily="34" charset="0"/>
              <a:buChar char="•"/>
            </a:pPr>
            <a:r>
              <a:rPr lang="en-UG" dirty="0">
                <a:solidFill>
                  <a:schemeClr val="tx1"/>
                </a:solidFill>
              </a:rPr>
              <a:t>Innate immunity is likely in endemic areas like Uganda.</a:t>
            </a:r>
            <a:endParaRPr lang="en-UG" sz="2000" dirty="0"/>
          </a:p>
          <a:p>
            <a:r>
              <a:rPr lang="en-GB" sz="2000" b="1" dirty="0">
                <a:solidFill>
                  <a:srgbClr val="C00000"/>
                </a:solidFill>
              </a:rPr>
              <a:t>It is not well understood whether there is a genetic basis for this phenomenon </a:t>
            </a:r>
            <a:endParaRPr lang="en-US" dirty="0"/>
          </a:p>
        </p:txBody>
      </p:sp>
    </p:spTree>
    <p:extLst>
      <p:ext uri="{BB962C8B-B14F-4D97-AF65-F5344CB8AC3E}">
        <p14:creationId xmlns:p14="http://schemas.microsoft.com/office/powerpoint/2010/main" val="170948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0ECEEB-6B58-1840-F2BF-2C5EB93F7153}"/>
              </a:ext>
            </a:extLst>
          </p:cNvPr>
          <p:cNvPicPr>
            <a:picLocks noChangeAspect="1"/>
          </p:cNvPicPr>
          <p:nvPr/>
        </p:nvPicPr>
        <p:blipFill>
          <a:blip r:embed="rId2"/>
          <a:stretch>
            <a:fillRect/>
          </a:stretch>
        </p:blipFill>
        <p:spPr>
          <a:xfrm>
            <a:off x="0" y="0"/>
            <a:ext cx="1828800" cy="1685925"/>
          </a:xfrm>
          <a:prstGeom prst="rect">
            <a:avLst/>
          </a:prstGeom>
        </p:spPr>
      </p:pic>
      <p:sp>
        <p:nvSpPr>
          <p:cNvPr id="7" name="Title 1">
            <a:extLst>
              <a:ext uri="{FF2B5EF4-FFF2-40B4-BE49-F238E27FC236}">
                <a16:creationId xmlns:a16="http://schemas.microsoft.com/office/drawing/2014/main" id="{5C895D12-1513-B393-9592-CBC186538812}"/>
              </a:ext>
            </a:extLst>
          </p:cNvPr>
          <p:cNvSpPr>
            <a:spLocks noGrp="1"/>
          </p:cNvSpPr>
          <p:nvPr>
            <p:ph type="title"/>
          </p:nvPr>
        </p:nvSpPr>
        <p:spPr>
          <a:xfrm>
            <a:off x="100360" y="1962615"/>
            <a:ext cx="5231804" cy="758551"/>
          </a:xfrm>
        </p:spPr>
        <p:txBody>
          <a:bodyPr>
            <a:normAutofit/>
          </a:bodyPr>
          <a:lstStyle/>
          <a:p>
            <a:pPr algn="ctr"/>
            <a:r>
              <a:rPr lang="en-US" sz="3600" dirty="0">
                <a:latin typeface="+mn-lt"/>
              </a:rPr>
              <a:t>Materials and methods</a:t>
            </a:r>
          </a:p>
        </p:txBody>
      </p:sp>
      <p:pic>
        <p:nvPicPr>
          <p:cNvPr id="2" name="Picture 1" descr="Diagram, map&#10;&#10;Description automatically generated">
            <a:extLst>
              <a:ext uri="{FF2B5EF4-FFF2-40B4-BE49-F238E27FC236}">
                <a16:creationId xmlns:a16="http://schemas.microsoft.com/office/drawing/2014/main" id="{370C95F8-D2C2-B242-933C-866050FC5C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367"/>
          <a:stretch/>
        </p:blipFill>
        <p:spPr>
          <a:xfrm>
            <a:off x="4806173" y="308461"/>
            <a:ext cx="7006020" cy="6454800"/>
          </a:xfrm>
          <a:prstGeom prst="rect">
            <a:avLst/>
          </a:prstGeom>
        </p:spPr>
      </p:pic>
      <p:sp>
        <p:nvSpPr>
          <p:cNvPr id="3" name="Title 1">
            <a:extLst>
              <a:ext uri="{FF2B5EF4-FFF2-40B4-BE49-F238E27FC236}">
                <a16:creationId xmlns:a16="http://schemas.microsoft.com/office/drawing/2014/main" id="{9B919870-71A4-B6C3-863C-B041AC3E4146}"/>
              </a:ext>
            </a:extLst>
          </p:cNvPr>
          <p:cNvSpPr txBox="1">
            <a:spLocks/>
          </p:cNvSpPr>
          <p:nvPr/>
        </p:nvSpPr>
        <p:spPr>
          <a:xfrm>
            <a:off x="341972" y="4036741"/>
            <a:ext cx="4056488" cy="1162629"/>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Figure 1: A map of Uganda showing the number of samples by district. </a:t>
            </a:r>
          </a:p>
        </p:txBody>
      </p:sp>
    </p:spTree>
    <p:extLst>
      <p:ext uri="{BB962C8B-B14F-4D97-AF65-F5344CB8AC3E}">
        <p14:creationId xmlns:p14="http://schemas.microsoft.com/office/powerpoint/2010/main" val="46484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DE9E65-986A-1EA0-0744-70BB447A3C0B}"/>
              </a:ext>
            </a:extLst>
          </p:cNvPr>
          <p:cNvSpPr txBox="1"/>
          <p:nvPr/>
        </p:nvSpPr>
        <p:spPr>
          <a:xfrm>
            <a:off x="636608" y="111959"/>
            <a:ext cx="10950555" cy="6678751"/>
          </a:xfrm>
          <a:prstGeom prst="rect">
            <a:avLst/>
          </a:prstGeom>
          <a:noFill/>
        </p:spPr>
        <p:txBody>
          <a:bodyPr wrap="square">
            <a:spAutoFit/>
          </a:bodyPr>
          <a:lstStyle/>
          <a:p>
            <a:pPr algn="ctr"/>
            <a:r>
              <a:rPr lang="en-UG" sz="2800" b="1" dirty="0"/>
              <a:t>ASFV RESISTANCE HERITABILITY</a:t>
            </a:r>
          </a:p>
          <a:p>
            <a:pPr algn="ctr"/>
            <a:endParaRPr lang="en-UG" sz="2800" b="1" dirty="0"/>
          </a:p>
          <a:p>
            <a:r>
              <a:rPr lang="en-GB" sz="2000" b="1" dirty="0">
                <a:latin typeface="+mj-lt"/>
                <a:cs typeface="Times New Roman" panose="02020603050405020304" pitchFamily="18" charset="0"/>
              </a:rPr>
              <a:t>Genomic DNA extraction:</a:t>
            </a:r>
            <a:r>
              <a:rPr lang="en-GB" sz="2000" dirty="0">
                <a:latin typeface="+mj-lt"/>
                <a:cs typeface="Times New Roman" panose="02020603050405020304" pitchFamily="18" charset="0"/>
              </a:rPr>
              <a:t> 100</a:t>
            </a:r>
            <a:r>
              <a:rPr lang="en-US" sz="2000" dirty="0">
                <a:latin typeface="+mj-lt"/>
                <a:cs typeface="Times New Roman" panose="02020603050405020304" pitchFamily="18" charset="0"/>
              </a:rPr>
              <a:t>µl </a:t>
            </a:r>
            <a:r>
              <a:rPr lang="en-GB" sz="2000" dirty="0">
                <a:latin typeface="+mj-lt"/>
                <a:cs typeface="Times New Roman" panose="02020603050405020304" pitchFamily="18" charset="0"/>
              </a:rPr>
              <a:t>of whole blood/ 10 mg of tissue (</a:t>
            </a:r>
            <a:r>
              <a:rPr lang="en-US" sz="2000" dirty="0">
                <a:latin typeface="+mj-lt"/>
                <a:cs typeface="Times New Roman" panose="02020603050405020304" pitchFamily="18" charset="0"/>
              </a:rPr>
              <a:t>QIAGEN/DNeasy kit)</a:t>
            </a:r>
            <a:r>
              <a:rPr lang="en-US" sz="2000" b="1" dirty="0">
                <a:latin typeface="+mj-lt"/>
                <a:ea typeface="Cambria" panose="02040503050406030204" pitchFamily="18" charset="0"/>
                <a:cs typeface="Times New Roman" panose="02020603050405020304" pitchFamily="18" charset="0"/>
              </a:rPr>
              <a:t> </a:t>
            </a:r>
          </a:p>
          <a:p>
            <a:pPr algn="ctr"/>
            <a:endParaRPr lang="en-UG" sz="2800" b="1" dirty="0"/>
          </a:p>
          <a:p>
            <a:r>
              <a:rPr lang="en-US" sz="2000" b="1" dirty="0">
                <a:solidFill>
                  <a:schemeClr val="tx1"/>
                </a:solidFill>
                <a:effectLst/>
                <a:latin typeface="+mj-lt"/>
                <a:ea typeface="Calibri" panose="020F0502020204030204" pitchFamily="34" charset="0"/>
                <a:cs typeface="Times New Roman" panose="02020603050405020304" pitchFamily="18" charset="0"/>
              </a:rPr>
              <a:t>206 domestic swine were genotyped for 658,692 SNP ( Affymetrix Axiom Porcine Genotyping Array).</a:t>
            </a:r>
          </a:p>
          <a:p>
            <a:pPr algn="ctr"/>
            <a:endParaRPr lang="en-UG" sz="2800" b="1" dirty="0"/>
          </a:p>
          <a:p>
            <a:pPr marL="571500" indent="-571500">
              <a:buAutoNum type="romanLcParenR"/>
            </a:pPr>
            <a:r>
              <a:rPr lang="en-UG" sz="2000" b="1" dirty="0"/>
              <a:t>Full study population</a:t>
            </a:r>
          </a:p>
          <a:p>
            <a:endParaRPr lang="en-UG" sz="2800" dirty="0"/>
          </a:p>
          <a:p>
            <a:pPr marL="285750" indent="-285750">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206 domestic swine sampled, 63 operations (19 districts; 2010 to 2021).</a:t>
            </a:r>
          </a:p>
          <a:p>
            <a:endParaRPr lang="en-US" sz="20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solidFill>
                  <a:srgbClr val="FF0000"/>
                </a:solidFill>
                <a:effectLst/>
                <a:ea typeface="Calibri" panose="020F0502020204030204" pitchFamily="34" charset="0"/>
                <a:cs typeface="Times New Roman" panose="02020603050405020304" pitchFamily="18" charset="0"/>
              </a:rPr>
              <a:t>119 ASFV positive (cases) and 87 ASFV negative (controls), </a:t>
            </a:r>
            <a:r>
              <a:rPr lang="en-US" sz="2000" dirty="0">
                <a:effectLst/>
                <a:ea typeface="Calibri" panose="020F0502020204030204" pitchFamily="34" charset="0"/>
                <a:cs typeface="Times New Roman" panose="02020603050405020304" pitchFamily="18" charset="0"/>
              </a:rPr>
              <a:t>466,268 SNP </a:t>
            </a:r>
            <a:endParaRPr lang="en-US" sz="2000" dirty="0">
              <a:solidFill>
                <a:srgbClr val="FF0000"/>
              </a:solidFill>
              <a:effectLst/>
              <a:ea typeface="Calibri" panose="020F0502020204030204" pitchFamily="34" charset="0"/>
              <a:cs typeface="Times New Roman" panose="02020603050405020304" pitchFamily="18" charset="0"/>
            </a:endParaRPr>
          </a:p>
          <a:p>
            <a:r>
              <a:rPr lang="en-US" sz="2000" dirty="0">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400050" indent="-400050">
              <a:buAutoNum type="romanLcParenR" startAt="2"/>
            </a:pPr>
            <a:r>
              <a:rPr lang="en-US" sz="2000" b="1" dirty="0">
                <a:effectLst/>
                <a:latin typeface="+mj-lt"/>
                <a:ea typeface="Calibri" panose="020F0502020204030204" pitchFamily="34" charset="0"/>
                <a:cs typeface="Times New Roman" panose="02020603050405020304" pitchFamily="18" charset="0"/>
              </a:rPr>
              <a:t>Sub</a:t>
            </a:r>
            <a:r>
              <a:rPr lang="en-US" sz="2000" b="1" dirty="0">
                <a:latin typeface="+mj-lt"/>
                <a:ea typeface="Calibri" panose="020F0502020204030204" pitchFamily="34" charset="0"/>
                <a:cs typeface="Times New Roman" panose="02020603050405020304" pitchFamily="18" charset="0"/>
              </a:rPr>
              <a:t>-set</a:t>
            </a:r>
            <a:r>
              <a:rPr lang="en-US" sz="2000" b="1" dirty="0">
                <a:effectLst/>
                <a:latin typeface="+mj-lt"/>
                <a:ea typeface="Calibri" panose="020F0502020204030204" pitchFamily="34" charset="0"/>
                <a:cs typeface="Times New Roman" panose="02020603050405020304" pitchFamily="18" charset="0"/>
              </a:rPr>
              <a:t> study population</a:t>
            </a:r>
          </a:p>
          <a:p>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 129 domestic swine, 33 operations (15 districts; 2010 t0 2019).</a:t>
            </a:r>
          </a:p>
          <a:p>
            <a:endParaRPr lang="en-US" sz="20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 </a:t>
            </a:r>
            <a:r>
              <a:rPr lang="en-US" sz="2000" dirty="0">
                <a:solidFill>
                  <a:srgbClr val="FF0000"/>
                </a:solidFill>
                <a:effectLst/>
                <a:ea typeface="Calibri" panose="020F0502020204030204" pitchFamily="34" charset="0"/>
                <a:cs typeface="Times New Roman" panose="02020603050405020304" pitchFamily="18" charset="0"/>
              </a:rPr>
              <a:t>Cases (n = 65), and controls (n = 64), </a:t>
            </a:r>
            <a:r>
              <a:rPr lang="en-US" sz="2000" dirty="0">
                <a:effectLst/>
                <a:ea typeface="Calibri" panose="020F0502020204030204" pitchFamily="34" charset="0"/>
                <a:cs typeface="Times New Roman" panose="02020603050405020304" pitchFamily="18" charset="0"/>
              </a:rPr>
              <a:t>466,254 SNP </a:t>
            </a:r>
            <a:endParaRPr lang="en-US" sz="2000" dirty="0">
              <a:solidFill>
                <a:srgbClr val="FF0000"/>
              </a:solidFill>
              <a:effectLst/>
              <a:ea typeface="Calibri" panose="020F0502020204030204" pitchFamily="34" charset="0"/>
              <a:cs typeface="Times New Roman" panose="02020603050405020304" pitchFamily="18" charset="0"/>
            </a:endParaRPr>
          </a:p>
          <a:p>
            <a:r>
              <a:rPr lang="en-US" sz="20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13000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D82519-14FD-4BB0-735E-66345808CB83}"/>
              </a:ext>
            </a:extLst>
          </p:cNvPr>
          <p:cNvSpPr txBox="1"/>
          <p:nvPr/>
        </p:nvSpPr>
        <p:spPr>
          <a:xfrm>
            <a:off x="920830" y="286304"/>
            <a:ext cx="10093124" cy="2308324"/>
          </a:xfrm>
          <a:prstGeom prst="rect">
            <a:avLst/>
          </a:prstGeom>
          <a:noFill/>
        </p:spPr>
        <p:txBody>
          <a:bodyPr wrap="square">
            <a:spAutoFit/>
          </a:bodyPr>
          <a:lstStyle/>
          <a:p>
            <a:pPr algn="ctr"/>
            <a:r>
              <a:rPr lang="en-UG" sz="3600" b="1" dirty="0">
                <a:solidFill>
                  <a:schemeClr val="accent1"/>
                </a:solidFill>
              </a:rPr>
              <a:t>RESULTS</a:t>
            </a:r>
          </a:p>
          <a:p>
            <a:r>
              <a:rPr lang="en-UG" sz="2000" b="1" dirty="0"/>
              <a:t> </a:t>
            </a:r>
            <a:r>
              <a:rPr lang="en-UG" sz="2400" b="1" dirty="0"/>
              <a:t>Full Study population</a:t>
            </a:r>
          </a:p>
          <a:p>
            <a:endParaRPr lang="en-UG" sz="2000" b="1" dirty="0"/>
          </a:p>
          <a:p>
            <a:r>
              <a:rPr lang="en-US" sz="2400" dirty="0">
                <a:cs typeface="Times New Roman" panose="02020603050405020304" pitchFamily="18" charset="0"/>
              </a:rPr>
              <a:t>1 A: Genome-wide Association Study </a:t>
            </a:r>
            <a:r>
              <a:rPr lang="en-US" sz="2000" dirty="0">
                <a:latin typeface="Times New Roman" panose="02020603050405020304" pitchFamily="18" charset="0"/>
                <a:cs typeface="Times New Roman" panose="02020603050405020304" pitchFamily="18" charset="0"/>
              </a:rPr>
              <a:t>-</a:t>
            </a:r>
            <a:r>
              <a:rPr lang="en-US" sz="2000" dirty="0">
                <a:latin typeface="+mj-lt"/>
                <a:cs typeface="Times New Roman" panose="02020603050405020304" pitchFamily="18" charset="0"/>
              </a:rPr>
              <a:t>Single Locus Mixed Model (EMMAX)</a:t>
            </a:r>
          </a:p>
          <a:p>
            <a:endParaRPr lang="en-US" sz="2000" dirty="0">
              <a:latin typeface="Times New Roman" panose="02020603050405020304" pitchFamily="18" charset="0"/>
              <a:cs typeface="Times New Roman" panose="02020603050405020304" pitchFamily="18" charset="0"/>
            </a:endParaRPr>
          </a:p>
          <a:p>
            <a:r>
              <a:rPr kumimoji="0" lang="en-US" altLang="en-US" sz="20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Table 2: </a:t>
            </a: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Summary of genome-wide association studies</a:t>
            </a:r>
            <a:endParaRPr lang="en-UG" sz="2000" dirty="0"/>
          </a:p>
        </p:txBody>
      </p:sp>
      <p:graphicFrame>
        <p:nvGraphicFramePr>
          <p:cNvPr id="3" name="Table 3">
            <a:extLst>
              <a:ext uri="{FF2B5EF4-FFF2-40B4-BE49-F238E27FC236}">
                <a16:creationId xmlns:a16="http://schemas.microsoft.com/office/drawing/2014/main" id="{D9987317-7073-556A-F5AA-29B8D65E2309}"/>
              </a:ext>
            </a:extLst>
          </p:cNvPr>
          <p:cNvGraphicFramePr>
            <a:graphicFrameLocks noGrp="1"/>
          </p:cNvGraphicFramePr>
          <p:nvPr>
            <p:extLst>
              <p:ext uri="{D42A27DB-BD31-4B8C-83A1-F6EECF244321}">
                <p14:modId xmlns:p14="http://schemas.microsoft.com/office/powerpoint/2010/main" val="569713451"/>
              </p:ext>
            </p:extLst>
          </p:nvPr>
        </p:nvGraphicFramePr>
        <p:xfrm>
          <a:off x="920830" y="2930424"/>
          <a:ext cx="9288040" cy="2123440"/>
        </p:xfrm>
        <a:graphic>
          <a:graphicData uri="http://schemas.openxmlformats.org/drawingml/2006/table">
            <a:tbl>
              <a:tblPr firstRow="1" bandRow="1">
                <a:tableStyleId>{5C22544A-7EE6-4342-B048-85BDC9FD1C3A}</a:tableStyleId>
              </a:tblPr>
              <a:tblGrid>
                <a:gridCol w="2285357">
                  <a:extLst>
                    <a:ext uri="{9D8B030D-6E8A-4147-A177-3AD203B41FA5}">
                      <a16:colId xmlns:a16="http://schemas.microsoft.com/office/drawing/2014/main" val="1773902627"/>
                    </a:ext>
                  </a:extLst>
                </a:gridCol>
                <a:gridCol w="1585732">
                  <a:extLst>
                    <a:ext uri="{9D8B030D-6E8A-4147-A177-3AD203B41FA5}">
                      <a16:colId xmlns:a16="http://schemas.microsoft.com/office/drawing/2014/main" val="759264273"/>
                    </a:ext>
                  </a:extLst>
                </a:gridCol>
                <a:gridCol w="1307939">
                  <a:extLst>
                    <a:ext uri="{9D8B030D-6E8A-4147-A177-3AD203B41FA5}">
                      <a16:colId xmlns:a16="http://schemas.microsoft.com/office/drawing/2014/main" val="3479567233"/>
                    </a:ext>
                  </a:extLst>
                </a:gridCol>
                <a:gridCol w="1493134">
                  <a:extLst>
                    <a:ext uri="{9D8B030D-6E8A-4147-A177-3AD203B41FA5}">
                      <a16:colId xmlns:a16="http://schemas.microsoft.com/office/drawing/2014/main" val="2008550380"/>
                    </a:ext>
                  </a:extLst>
                </a:gridCol>
                <a:gridCol w="1203767">
                  <a:extLst>
                    <a:ext uri="{9D8B030D-6E8A-4147-A177-3AD203B41FA5}">
                      <a16:colId xmlns:a16="http://schemas.microsoft.com/office/drawing/2014/main" val="1299548293"/>
                    </a:ext>
                  </a:extLst>
                </a:gridCol>
                <a:gridCol w="1412111">
                  <a:extLst>
                    <a:ext uri="{9D8B030D-6E8A-4147-A177-3AD203B41FA5}">
                      <a16:colId xmlns:a16="http://schemas.microsoft.com/office/drawing/2014/main" val="2046255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Mode of Inheritance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Covariate(s)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Pseudo-heritability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Std Error of heritability</a:t>
                      </a:r>
                      <a:endParaRPr lang="en-UG" sz="1800" dirty="0">
                        <a:effectLst/>
                        <a:latin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Pseudo Lambda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Significant SNP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1292921"/>
                  </a:ext>
                </a:extLst>
              </a:tr>
              <a:tr h="370840">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Additive (GRM)</a:t>
                      </a:r>
                    </a:p>
                  </a:txBody>
                  <a:tcPr marL="68580" marR="68580" marT="0" marB="0" anchor="b"/>
                </a:tc>
                <a:tc>
                  <a:txBody>
                    <a:bodyPr/>
                    <a:lstStyle/>
                    <a:p>
                      <a:r>
                        <a:rPr lang="en-UG" sz="1800" dirty="0">
                          <a:latin typeface="+mn-lt"/>
                        </a:rPr>
                        <a:t>NA</a:t>
                      </a:r>
                    </a:p>
                  </a:txBody>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0.63</a:t>
                      </a:r>
                    </a:p>
                  </a:txBody>
                  <a:tcPr marL="68580" marR="68580" marT="0" marB="0" anchor="b"/>
                </a:tc>
                <a:tc>
                  <a:txBody>
                    <a:bodyPr/>
                    <a:lstStyle/>
                    <a:p>
                      <a:pPr marL="0" marR="0">
                        <a:lnSpc>
                          <a:spcPct val="107000"/>
                        </a:lnSpc>
                        <a:spcBef>
                          <a:spcPts val="0"/>
                        </a:spcBef>
                        <a:spcAft>
                          <a:spcPts val="0"/>
                        </a:spcAft>
                      </a:pPr>
                      <a:r>
                        <a:rPr lang="en-US" sz="1800" dirty="0">
                          <a:solidFill>
                            <a:srgbClr val="FF0000"/>
                          </a:solidFill>
                          <a:effectLst/>
                          <a:latin typeface="+mn-lt"/>
                          <a:ea typeface="Calibri" panose="020F0502020204030204" pitchFamily="34" charset="0"/>
                          <a:cs typeface="Times New Roman" panose="02020603050405020304" pitchFamily="18" charset="0"/>
                        </a:rPr>
                        <a:t>0.19</a:t>
                      </a:r>
                    </a:p>
                  </a:txBody>
                  <a:tcPr marL="68580" marR="68580" marT="0" marB="0" anchor="b"/>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1.00</a:t>
                      </a:r>
                    </a:p>
                  </a:txBody>
                  <a:tcPr marL="68580" marR="68580" marT="0" marB="0" anchor="b"/>
                </a:tc>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Times New Roman" panose="02020603050405020304" pitchFamily="18" charset="0"/>
                        </a:rPr>
                        <a:t>34</a:t>
                      </a:r>
                    </a:p>
                  </a:txBody>
                  <a:tcPr marL="68580" marR="68580" marT="0" marB="0" anchor="b"/>
                </a:tc>
                <a:extLst>
                  <a:ext uri="{0D108BD9-81ED-4DB2-BD59-A6C34878D82A}">
                    <a16:rowId xmlns:a16="http://schemas.microsoft.com/office/drawing/2014/main" val="4253894594"/>
                  </a:ext>
                </a:extLst>
              </a:tr>
              <a:tr h="370840">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Times New Roman" panose="02020603050405020304" pitchFamily="18" charset="0"/>
                        </a:rPr>
                        <a:t>Additive (IBS)</a:t>
                      </a:r>
                    </a:p>
                  </a:txBody>
                  <a:tcPr marL="68580" marR="68580" marT="0" marB="0" anchor="b"/>
                </a:tc>
                <a:tc>
                  <a:txBody>
                    <a:bodyPr/>
                    <a:lstStyle/>
                    <a:p>
                      <a:r>
                        <a:rPr lang="en-UG" sz="1800" dirty="0">
                          <a:latin typeface="+mn-lt"/>
                        </a:rPr>
                        <a:t>NA</a:t>
                      </a:r>
                    </a:p>
                  </a:txBody>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0.71</a:t>
                      </a:r>
                    </a:p>
                  </a:txBody>
                  <a:tcPr marL="68580" marR="68580" marT="0" marB="0" anchor="b"/>
                </a:tc>
                <a:tc>
                  <a:txBody>
                    <a:bodyPr/>
                    <a:lstStyle/>
                    <a:p>
                      <a:pPr marL="0" marR="0">
                        <a:lnSpc>
                          <a:spcPct val="107000"/>
                        </a:lnSpc>
                        <a:spcBef>
                          <a:spcPts val="0"/>
                        </a:spcBef>
                        <a:spcAft>
                          <a:spcPts val="0"/>
                        </a:spcAft>
                      </a:pPr>
                      <a:r>
                        <a:rPr lang="en-US" sz="1800" dirty="0">
                          <a:solidFill>
                            <a:srgbClr val="FF0000"/>
                          </a:solidFill>
                          <a:effectLst/>
                          <a:latin typeface="+mn-lt"/>
                          <a:ea typeface="Calibri" panose="020F0502020204030204" pitchFamily="34" charset="0"/>
                          <a:cs typeface="Times New Roman" panose="02020603050405020304" pitchFamily="18" charset="0"/>
                        </a:rPr>
                        <a:t>0.22</a:t>
                      </a:r>
                    </a:p>
                  </a:txBody>
                  <a:tcPr marL="68580" marR="68580" marT="0" marB="0" anchor="b"/>
                </a:tc>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Times New Roman" panose="02020603050405020304" pitchFamily="18" charset="0"/>
                        </a:rPr>
                        <a:t>1.02</a:t>
                      </a:r>
                    </a:p>
                  </a:txBody>
                  <a:tcPr marL="68580" marR="68580" marT="0" marB="0" anchor="b"/>
                </a:tc>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Times New Roman" panose="02020603050405020304" pitchFamily="18" charset="0"/>
                        </a:rPr>
                        <a:t>35</a:t>
                      </a:r>
                    </a:p>
                  </a:txBody>
                  <a:tcPr marL="68580" marR="68580" marT="0" marB="0" anchor="b"/>
                </a:tc>
                <a:extLst>
                  <a:ext uri="{0D108BD9-81ED-4DB2-BD59-A6C34878D82A}">
                    <a16:rowId xmlns:a16="http://schemas.microsoft.com/office/drawing/2014/main" val="1280180252"/>
                  </a:ext>
                </a:extLst>
              </a:tr>
              <a:tr h="370840">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Dominant</a:t>
                      </a:r>
                    </a:p>
                  </a:txBody>
                  <a:tcPr marL="68580" marR="68580" marT="0" marB="0" anchor="b"/>
                </a:tc>
                <a:tc>
                  <a:txBody>
                    <a:bodyPr/>
                    <a:lstStyle/>
                    <a:p>
                      <a:r>
                        <a:rPr lang="en-UG" sz="1800" dirty="0">
                          <a:latin typeface="+mn-lt"/>
                        </a:rPr>
                        <a:t>NA</a:t>
                      </a:r>
                    </a:p>
                  </a:txBody>
                  <a:tcPr/>
                </a:tc>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Times New Roman" panose="02020603050405020304" pitchFamily="18" charset="0"/>
                        </a:rPr>
                        <a:t>0.71</a:t>
                      </a:r>
                    </a:p>
                  </a:txBody>
                  <a:tcPr marL="68580" marR="68580" marT="0" marB="0" anchor="b"/>
                </a:tc>
                <a:tc>
                  <a:txBody>
                    <a:bodyPr/>
                    <a:lstStyle/>
                    <a:p>
                      <a:pPr marL="0" marR="0">
                        <a:lnSpc>
                          <a:spcPct val="107000"/>
                        </a:lnSpc>
                        <a:spcBef>
                          <a:spcPts val="0"/>
                        </a:spcBef>
                        <a:spcAft>
                          <a:spcPts val="0"/>
                        </a:spcAft>
                      </a:pPr>
                      <a:r>
                        <a:rPr lang="en-US" sz="1800" dirty="0">
                          <a:solidFill>
                            <a:srgbClr val="FF0000"/>
                          </a:solidFill>
                          <a:effectLst/>
                          <a:latin typeface="+mn-lt"/>
                          <a:ea typeface="Calibri" panose="020F0502020204030204" pitchFamily="34" charset="0"/>
                          <a:cs typeface="Times New Roman" panose="02020603050405020304" pitchFamily="18" charset="0"/>
                        </a:rPr>
                        <a:t>0.22</a:t>
                      </a:r>
                    </a:p>
                  </a:txBody>
                  <a:tcPr marL="68580" marR="68580" marT="0" marB="0" anchor="b"/>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1.00</a:t>
                      </a:r>
                    </a:p>
                  </a:txBody>
                  <a:tcPr marL="68580" marR="68580" marT="0" marB="0" anchor="b"/>
                </a:tc>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Times New Roman" panose="02020603050405020304" pitchFamily="18" charset="0"/>
                        </a:rPr>
                        <a:t>38</a:t>
                      </a:r>
                    </a:p>
                  </a:txBody>
                  <a:tcPr marL="68580" marR="68580" marT="0" marB="0" anchor="b"/>
                </a:tc>
                <a:extLst>
                  <a:ext uri="{0D108BD9-81ED-4DB2-BD59-A6C34878D82A}">
                    <a16:rowId xmlns:a16="http://schemas.microsoft.com/office/drawing/2014/main" val="2443977001"/>
                  </a:ext>
                </a:extLst>
              </a:tr>
              <a:tr h="370840">
                <a:tc>
                  <a:txBody>
                    <a:bodyPr/>
                    <a:lstStyle/>
                    <a:p>
                      <a:r>
                        <a:rPr lang="en-UG" sz="1800" dirty="0">
                          <a:latin typeface="+mn-lt"/>
                        </a:rPr>
                        <a:t>Recessive</a:t>
                      </a:r>
                    </a:p>
                  </a:txBody>
                  <a:tcPr/>
                </a:tc>
                <a:tc>
                  <a:txBody>
                    <a:bodyPr/>
                    <a:lstStyle/>
                    <a:p>
                      <a:r>
                        <a:rPr lang="en-UG" sz="1800" dirty="0">
                          <a:latin typeface="+mn-lt"/>
                        </a:rPr>
                        <a:t>NA</a:t>
                      </a:r>
                    </a:p>
                  </a:txBody>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0.71</a:t>
                      </a:r>
                    </a:p>
                  </a:txBody>
                  <a:tcPr marL="68580" marR="68580" marT="0" marB="0" anchor="b"/>
                </a:tc>
                <a:tc>
                  <a:txBody>
                    <a:bodyPr/>
                    <a:lstStyle/>
                    <a:p>
                      <a:pPr marL="0" marR="0">
                        <a:lnSpc>
                          <a:spcPct val="107000"/>
                        </a:lnSpc>
                        <a:spcBef>
                          <a:spcPts val="0"/>
                        </a:spcBef>
                        <a:spcAft>
                          <a:spcPts val="0"/>
                        </a:spcAft>
                      </a:pPr>
                      <a:r>
                        <a:rPr lang="en-US" sz="1800" dirty="0">
                          <a:solidFill>
                            <a:srgbClr val="FF0000"/>
                          </a:solidFill>
                          <a:effectLst/>
                          <a:latin typeface="+mn-lt"/>
                          <a:ea typeface="Calibri" panose="020F0502020204030204" pitchFamily="34" charset="0"/>
                          <a:cs typeface="Times New Roman" panose="02020603050405020304" pitchFamily="18" charset="0"/>
                        </a:rPr>
                        <a:t>0.22</a:t>
                      </a:r>
                    </a:p>
                  </a:txBody>
                  <a:tcPr marL="68580" marR="68580" marT="0" marB="0" anchor="b"/>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1.00</a:t>
                      </a:r>
                    </a:p>
                  </a:txBody>
                  <a:tcPr marL="68580" marR="68580" marT="0" marB="0" anchor="b"/>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3</a:t>
                      </a:r>
                    </a:p>
                  </a:txBody>
                  <a:tcPr marL="68580" marR="68580" marT="0" marB="0" anchor="b"/>
                </a:tc>
                <a:extLst>
                  <a:ext uri="{0D108BD9-81ED-4DB2-BD59-A6C34878D82A}">
                    <a16:rowId xmlns:a16="http://schemas.microsoft.com/office/drawing/2014/main" val="2247495152"/>
                  </a:ext>
                </a:extLst>
              </a:tr>
            </a:tbl>
          </a:graphicData>
        </a:graphic>
      </p:graphicFrame>
      <p:sp>
        <p:nvSpPr>
          <p:cNvPr id="5" name="TextBox 4">
            <a:extLst>
              <a:ext uri="{FF2B5EF4-FFF2-40B4-BE49-F238E27FC236}">
                <a16:creationId xmlns:a16="http://schemas.microsoft.com/office/drawing/2014/main" id="{0C5F5FEC-7499-8FF2-C170-60DB56E2F3C2}"/>
              </a:ext>
            </a:extLst>
          </p:cNvPr>
          <p:cNvSpPr txBox="1"/>
          <p:nvPr/>
        </p:nvSpPr>
        <p:spPr>
          <a:xfrm>
            <a:off x="289367" y="5813279"/>
            <a:ext cx="10956702" cy="400110"/>
          </a:xfrm>
          <a:prstGeom prst="rect">
            <a:avLst/>
          </a:prstGeom>
          <a:noFill/>
        </p:spPr>
        <p:txBody>
          <a:bodyPr wrap="square" rtlCol="0">
            <a:spAutoFit/>
          </a:bodyPr>
          <a:lstStyle/>
          <a:p>
            <a:pPr lvl="1"/>
            <a:r>
              <a:rPr lang="en-US" sz="2000" i="1" dirty="0">
                <a:solidFill>
                  <a:srgbClr val="0070C0"/>
                </a:solidFill>
                <a:latin typeface="+mj-lt"/>
                <a:cs typeface="Times New Roman" panose="02020603050405020304" pitchFamily="18" charset="0"/>
              </a:rPr>
              <a:t>Note: Highly heritable (&gt;0.40), Moderately heritable (&gt;0.30) and Lowly heritable (</a:t>
            </a:r>
            <a:r>
              <a:rPr lang="en-US" sz="2000" i="1" dirty="0">
                <a:solidFill>
                  <a:srgbClr val="FF0000"/>
                </a:solidFill>
                <a:latin typeface="+mj-lt"/>
                <a:cs typeface="Times New Roman" panose="02020603050405020304" pitchFamily="18" charset="0"/>
              </a:rPr>
              <a:t>&lt;0.20</a:t>
            </a:r>
            <a:r>
              <a:rPr lang="en-US" sz="2000" i="1" dirty="0">
                <a:solidFill>
                  <a:srgbClr val="0070C0"/>
                </a:solidFill>
                <a:latin typeface="+mj-lt"/>
                <a:cs typeface="Times New Roman" panose="02020603050405020304" pitchFamily="18" charset="0"/>
              </a:rPr>
              <a:t>)</a:t>
            </a:r>
          </a:p>
        </p:txBody>
      </p:sp>
      <p:sp>
        <p:nvSpPr>
          <p:cNvPr id="4" name="TextBox 3">
            <a:extLst>
              <a:ext uri="{FF2B5EF4-FFF2-40B4-BE49-F238E27FC236}">
                <a16:creationId xmlns:a16="http://schemas.microsoft.com/office/drawing/2014/main" id="{66E7CF9E-EFE0-5137-6B78-0BE395915631}"/>
              </a:ext>
            </a:extLst>
          </p:cNvPr>
          <p:cNvSpPr txBox="1"/>
          <p:nvPr/>
        </p:nvSpPr>
        <p:spPr>
          <a:xfrm>
            <a:off x="755478" y="5253496"/>
            <a:ext cx="2906096" cy="369332"/>
          </a:xfrm>
          <a:prstGeom prst="rect">
            <a:avLst/>
          </a:prstGeom>
          <a:noFill/>
        </p:spPr>
        <p:txBody>
          <a:bodyPr wrap="square">
            <a:spAutoFit/>
          </a:bodyPr>
          <a:lstStyle/>
          <a:p>
            <a:r>
              <a:rPr lang="en-US" b="1" dirty="0">
                <a:solidFill>
                  <a:srgbClr val="FF0000"/>
                </a:solidFill>
                <a:effectLst/>
                <a:ea typeface="Calibri" panose="020F0502020204030204" pitchFamily="34" charset="0"/>
              </a:rPr>
              <a:t> </a:t>
            </a:r>
            <a:r>
              <a:rPr lang="en-US" b="1" dirty="0">
                <a:solidFill>
                  <a:srgbClr val="FF0000"/>
                </a:solidFill>
                <a:ea typeface="Calibri" panose="020F0502020204030204" pitchFamily="34" charset="0"/>
              </a:rPr>
              <a:t>110</a:t>
            </a:r>
            <a:r>
              <a:rPr lang="en-US" b="1" dirty="0">
                <a:solidFill>
                  <a:srgbClr val="FF0000"/>
                </a:solidFill>
                <a:effectLst/>
                <a:ea typeface="Calibri" panose="020F0502020204030204" pitchFamily="34" charset="0"/>
              </a:rPr>
              <a:t> </a:t>
            </a:r>
            <a:r>
              <a:rPr lang="en-US" b="1" dirty="0">
                <a:solidFill>
                  <a:srgbClr val="FF0000"/>
                </a:solidFill>
                <a:ea typeface="Calibri" panose="020F0502020204030204" pitchFamily="34" charset="0"/>
              </a:rPr>
              <a:t>S</a:t>
            </a:r>
            <a:r>
              <a:rPr lang="en-US" b="1" dirty="0">
                <a:solidFill>
                  <a:srgbClr val="FF0000"/>
                </a:solidFill>
                <a:effectLst/>
                <a:ea typeface="Calibri" panose="020F0502020204030204" pitchFamily="34" charset="0"/>
              </a:rPr>
              <a:t>ignificant SNPs </a:t>
            </a:r>
            <a:endParaRPr lang="en-US"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367950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imeline&#10;&#10;Description automatically generated">
            <a:extLst>
              <a:ext uri="{FF2B5EF4-FFF2-40B4-BE49-F238E27FC236}">
                <a16:creationId xmlns:a16="http://schemas.microsoft.com/office/drawing/2014/main" id="{AD8232E6-74A2-5905-18BA-94C8B1F0EF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537" y="83004"/>
            <a:ext cx="9836188" cy="5435301"/>
          </a:xfrm>
          <a:prstGeom prst="rect">
            <a:avLst/>
          </a:prstGeom>
          <a:noFill/>
          <a:ln>
            <a:noFill/>
          </a:ln>
        </p:spPr>
      </p:pic>
      <p:sp>
        <p:nvSpPr>
          <p:cNvPr id="6" name="TextBox 5">
            <a:extLst>
              <a:ext uri="{FF2B5EF4-FFF2-40B4-BE49-F238E27FC236}">
                <a16:creationId xmlns:a16="http://schemas.microsoft.com/office/drawing/2014/main" id="{1C7EB745-D317-2E0C-8A19-9AACD3F4FD34}"/>
              </a:ext>
            </a:extLst>
          </p:cNvPr>
          <p:cNvSpPr txBox="1"/>
          <p:nvPr/>
        </p:nvSpPr>
        <p:spPr>
          <a:xfrm>
            <a:off x="446050" y="5518305"/>
            <a:ext cx="11329638" cy="1256691"/>
          </a:xfrm>
          <a:prstGeom prst="rect">
            <a:avLst/>
          </a:prstGeom>
          <a:noFill/>
        </p:spPr>
        <p:txBody>
          <a:bodyPr wrap="square">
            <a:spAutoFit/>
          </a:bodyPr>
          <a:lstStyle/>
          <a:p>
            <a:pPr>
              <a:lnSpc>
                <a:spcPct val="107000"/>
              </a:lnSpc>
              <a:spcAft>
                <a:spcPts val="800"/>
              </a:spcAft>
            </a:pPr>
            <a:r>
              <a:rPr lang="en-US" b="1" dirty="0">
                <a:effectLst/>
                <a:ea typeface="Calibri" panose="020F0502020204030204" pitchFamily="34" charset="0"/>
                <a:cs typeface="Times New Roman" panose="02020603050405020304" pitchFamily="18" charset="0"/>
              </a:rPr>
              <a:t>Figure 3: </a:t>
            </a:r>
            <a:r>
              <a:rPr lang="en-US" dirty="0">
                <a:effectLst/>
                <a:ea typeface="Calibri" panose="020F0502020204030204" pitchFamily="34" charset="0"/>
                <a:cs typeface="Times New Roman" panose="02020603050405020304" pitchFamily="18" charset="0"/>
              </a:rPr>
              <a:t>Manhattan plots for African swine fever virus (ASFV) infection status in Ugandan domestic swine using the full study population. A) Additive model, B) Dominant model, C) Recessive model. Black line denotes a moderate association (5 x 10</a:t>
            </a:r>
            <a:r>
              <a:rPr lang="en-US" baseline="30000" dirty="0">
                <a:effectLst/>
                <a:ea typeface="Calibri" panose="020F0502020204030204" pitchFamily="34" charset="0"/>
                <a:cs typeface="Times New Roman" panose="02020603050405020304" pitchFamily="18" charset="0"/>
              </a:rPr>
              <a:t>-7</a:t>
            </a:r>
            <a:r>
              <a:rPr lang="en-US" dirty="0">
                <a:effectLst/>
                <a:ea typeface="Calibri" panose="020F0502020204030204" pitchFamily="34" charset="0"/>
                <a:cs typeface="Times New Roman" panose="02020603050405020304" pitchFamily="18" charset="0"/>
              </a:rPr>
              <a:t> &lt;  P &lt; 1 x 10</a:t>
            </a:r>
            <a:r>
              <a:rPr lang="en-US" baseline="30000" dirty="0">
                <a:effectLst/>
                <a:ea typeface="Calibri" panose="020F0502020204030204" pitchFamily="34" charset="0"/>
                <a:cs typeface="Times New Roman" panose="02020603050405020304" pitchFamily="18" charset="0"/>
              </a:rPr>
              <a:t>-5</a:t>
            </a:r>
            <a:r>
              <a:rPr lang="en-US" dirty="0">
                <a:effectLst/>
                <a:ea typeface="Calibri" panose="020F0502020204030204" pitchFamily="34" charset="0"/>
                <a:cs typeface="Times New Roman" panose="02020603050405020304" pitchFamily="18" charset="0"/>
              </a:rPr>
              <a:t>) whereas the red line denotes a strong association (P &lt; 5 x 10</a:t>
            </a:r>
            <a:r>
              <a:rPr lang="en-US" baseline="30000" dirty="0">
                <a:effectLst/>
                <a:ea typeface="Calibri" panose="020F0502020204030204" pitchFamily="34" charset="0"/>
                <a:cs typeface="Times New Roman" panose="02020603050405020304" pitchFamily="18" charset="0"/>
              </a:rPr>
              <a:t>-7</a:t>
            </a:r>
            <a:r>
              <a:rPr lang="en-US" dirty="0">
                <a:effectLst/>
                <a:ea typeface="Calibri" panose="020F0502020204030204" pitchFamily="34" charset="0"/>
                <a:cs typeface="Times New Roman" panose="02020603050405020304" pitchFamily="18" charset="0"/>
              </a:rPr>
              <a:t>).</a:t>
            </a:r>
            <a:endParaRPr lang="en-UG"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124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10;&#10;Description automatically generated">
            <a:extLst>
              <a:ext uri="{FF2B5EF4-FFF2-40B4-BE49-F238E27FC236}">
                <a16:creationId xmlns:a16="http://schemas.microsoft.com/office/drawing/2014/main" id="{545FE4EB-4A90-3C80-3126-255583428DE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9241" y="219075"/>
            <a:ext cx="7118313" cy="6419850"/>
          </a:xfrm>
          <a:prstGeom prst="rect">
            <a:avLst/>
          </a:prstGeom>
          <a:noFill/>
          <a:ln>
            <a:noFill/>
          </a:ln>
        </p:spPr>
      </p:pic>
      <p:sp>
        <p:nvSpPr>
          <p:cNvPr id="3" name="TextBox 2">
            <a:extLst>
              <a:ext uri="{FF2B5EF4-FFF2-40B4-BE49-F238E27FC236}">
                <a16:creationId xmlns:a16="http://schemas.microsoft.com/office/drawing/2014/main" id="{906F259F-CC2B-461E-4F99-66D14F61748F}"/>
              </a:ext>
            </a:extLst>
          </p:cNvPr>
          <p:cNvSpPr txBox="1"/>
          <p:nvPr/>
        </p:nvSpPr>
        <p:spPr>
          <a:xfrm>
            <a:off x="289369" y="156783"/>
            <a:ext cx="4247908" cy="1477328"/>
          </a:xfrm>
          <a:prstGeom prst="rect">
            <a:avLst/>
          </a:prstGeom>
          <a:noFill/>
        </p:spPr>
        <p:txBody>
          <a:bodyPr wrap="square">
            <a:spAutoFit/>
          </a:bodyPr>
          <a:lstStyle/>
          <a:p>
            <a:pPr algn="ctr"/>
            <a:endParaRPr lang="en-UG"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cs typeface="Times New Roman" panose="02020603050405020304" pitchFamily="18" charset="0"/>
              </a:rPr>
              <a:t>1 B: Pseudo heritability Evaluation (full study population)</a:t>
            </a:r>
          </a:p>
        </p:txBody>
      </p:sp>
      <p:sp>
        <p:nvSpPr>
          <p:cNvPr id="5" name="TextBox 4">
            <a:extLst>
              <a:ext uri="{FF2B5EF4-FFF2-40B4-BE49-F238E27FC236}">
                <a16:creationId xmlns:a16="http://schemas.microsoft.com/office/drawing/2014/main" id="{AD548628-480E-494D-6B1E-1379D291446E}"/>
              </a:ext>
            </a:extLst>
          </p:cNvPr>
          <p:cNvSpPr txBox="1"/>
          <p:nvPr/>
        </p:nvSpPr>
        <p:spPr>
          <a:xfrm>
            <a:off x="86810" y="2652129"/>
            <a:ext cx="4832431" cy="2145844"/>
          </a:xfrm>
          <a:prstGeom prst="rect">
            <a:avLst/>
          </a:prstGeom>
          <a:noFill/>
        </p:spPr>
        <p:txBody>
          <a:bodyPr wrap="square">
            <a:spAutoFit/>
          </a:bodyPr>
          <a:lstStyle/>
          <a:p>
            <a:pPr>
              <a:lnSpc>
                <a:spcPct val="107000"/>
              </a:lnSpc>
              <a:spcAft>
                <a:spcPts val="800"/>
              </a:spcAft>
            </a:pPr>
            <a:r>
              <a:rPr lang="en-US" b="1" dirty="0">
                <a:effectLst/>
                <a:ea typeface="Calibri" panose="020F0502020204030204" pitchFamily="34" charset="0"/>
                <a:cs typeface="Times New Roman" panose="02020603050405020304" pitchFamily="18" charset="0"/>
              </a:rPr>
              <a:t>Figure 4: </a:t>
            </a:r>
            <a:r>
              <a:rPr lang="en-US" dirty="0">
                <a:effectLst/>
                <a:ea typeface="Calibri" panose="020F0502020204030204" pitchFamily="34" charset="0"/>
                <a:cs typeface="Times New Roman" panose="02020603050405020304" pitchFamily="18" charset="0"/>
              </a:rPr>
              <a:t>Relative contribution of Ugandan districts to the pseudo-heritability estimate for African swine fever virus (ASFV) infection status generated using the full study population. Districts that are not significant contributors are represented by transparent bars.</a:t>
            </a:r>
            <a:endParaRPr lang="en-UG"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CDA02D5-B5F0-56BE-C2D1-3D2911936FF5}"/>
              </a:ext>
            </a:extLst>
          </p:cNvPr>
          <p:cNvSpPr txBox="1"/>
          <p:nvPr/>
        </p:nvSpPr>
        <p:spPr>
          <a:xfrm>
            <a:off x="272002" y="5169416"/>
            <a:ext cx="4033779" cy="923330"/>
          </a:xfrm>
          <a:prstGeom prst="rect">
            <a:avLst/>
          </a:prstGeom>
          <a:noFill/>
        </p:spPr>
        <p:txBody>
          <a:bodyPr wrap="square">
            <a:spAutoFit/>
          </a:bodyPr>
          <a:lstStyle/>
          <a:p>
            <a:r>
              <a:rPr lang="en-US" b="1" dirty="0">
                <a:solidFill>
                  <a:srgbClr val="FF0000"/>
                </a:solidFill>
                <a:effectLst/>
                <a:ea typeface="Calibri" panose="020F0502020204030204" pitchFamily="34" charset="0"/>
              </a:rPr>
              <a:t> </a:t>
            </a:r>
            <a:r>
              <a:rPr lang="en-US" b="1" dirty="0">
                <a:solidFill>
                  <a:srgbClr val="FF0000"/>
                </a:solidFill>
                <a:ea typeface="Calibri" panose="020F0502020204030204" pitchFamily="34" charset="0"/>
              </a:rPr>
              <a:t>S</a:t>
            </a:r>
            <a:r>
              <a:rPr lang="en-US" b="1" dirty="0">
                <a:solidFill>
                  <a:srgbClr val="FF0000"/>
                </a:solidFill>
                <a:effectLst/>
                <a:ea typeface="Calibri" panose="020F0502020204030204" pitchFamily="34" charset="0"/>
              </a:rPr>
              <a:t>ignificant P</a:t>
            </a:r>
            <a:r>
              <a:rPr lang="en-US" b="1" dirty="0">
                <a:solidFill>
                  <a:srgbClr val="FF0000"/>
                </a:solidFill>
                <a:ea typeface="Calibri" panose="020F0502020204030204" pitchFamily="34" charset="0"/>
              </a:rPr>
              <a:t>seudo heritability</a:t>
            </a:r>
            <a:r>
              <a:rPr lang="en-US" b="1" dirty="0">
                <a:solidFill>
                  <a:srgbClr val="FF0000"/>
                </a:solidFill>
                <a:effectLst/>
                <a:ea typeface="Calibri" panose="020F0502020204030204" pitchFamily="34" charset="0"/>
              </a:rPr>
              <a:t> contribution observed from the districts of Masaka and Nwoya </a:t>
            </a:r>
            <a:r>
              <a:rPr lang="en-US" b="1" dirty="0">
                <a:solidFill>
                  <a:srgbClr val="FF0000"/>
                </a:solidFill>
                <a:ea typeface="Calibri" panose="020F0502020204030204" pitchFamily="34" charset="0"/>
              </a:rPr>
              <a:t>only</a:t>
            </a:r>
            <a:endParaRPr lang="en-US"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8660929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E49C6273058F4D94DF0ABA7DF59315" ma:contentTypeVersion="16" ma:contentTypeDescription="Create a new document." ma:contentTypeScope="" ma:versionID="f09cc8db0536a0c197d2b858bf682d67">
  <xsd:schema xmlns:xsd="http://www.w3.org/2001/XMLSchema" xmlns:xs="http://www.w3.org/2001/XMLSchema" xmlns:p="http://schemas.microsoft.com/office/2006/metadata/properties" xmlns:ns2="e357bd84-b6d4-42ee-b8e4-ba03c7c10af9" xmlns:ns3="fd300111-1b6d-4ede-b74f-05b2b922cc1a" targetNamespace="http://schemas.microsoft.com/office/2006/metadata/properties" ma:root="true" ma:fieldsID="1256129b3e863ba3db17be6029ed7baf" ns2:_="" ns3:_="">
    <xsd:import namespace="e357bd84-b6d4-42ee-b8e4-ba03c7c10af9"/>
    <xsd:import namespace="fd300111-1b6d-4ede-b74f-05b2b922cc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ralPresenta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7bd84-b6d4-42ee-b8e4-ba03c7c10a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ralPresentation" ma:index="14" nillable="true" ma:displayName="Oral Presentation" ma:default="1" ma:format="Dropdown" ma:internalName="OralPresentation">
      <xsd:simpleType>
        <xsd:restriction base="dms:Boolea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bd5f298-1e24-4768-94fc-a8b9045ba2d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300111-1b6d-4ede-b74f-05b2b922cc1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b3d5f5a1-dd62-47c3-95ef-ac155c8a0ca6}" ma:internalName="TaxCatchAll" ma:showField="CatchAllData" ma:web="fd300111-1b6d-4ede-b74f-05b2b922cc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300111-1b6d-4ede-b74f-05b2b922cc1a" xsi:nil="true"/>
    <lcf76f155ced4ddcb4097134ff3c332f xmlns="e357bd84-b6d4-42ee-b8e4-ba03c7c10af9">
      <Terms xmlns="http://schemas.microsoft.com/office/infopath/2007/PartnerControls"/>
    </lcf76f155ced4ddcb4097134ff3c332f>
    <OralPresentation xmlns="e357bd84-b6d4-42ee-b8e4-ba03c7c10af9">true</OralPresentation>
  </documentManagement>
</p:properties>
</file>

<file path=customXml/itemProps1.xml><?xml version="1.0" encoding="utf-8"?>
<ds:datastoreItem xmlns:ds="http://schemas.openxmlformats.org/officeDocument/2006/customXml" ds:itemID="{59433199-1339-4833-99DB-6EB8915C3A52}"/>
</file>

<file path=customXml/itemProps2.xml><?xml version="1.0" encoding="utf-8"?>
<ds:datastoreItem xmlns:ds="http://schemas.openxmlformats.org/officeDocument/2006/customXml" ds:itemID="{AB5FE570-2990-4F12-9B1F-A4259986C28F}">
  <ds:schemaRefs>
    <ds:schemaRef ds:uri="http://schemas.microsoft.com/sharepoint/v3/contenttype/forms"/>
  </ds:schemaRefs>
</ds:datastoreItem>
</file>

<file path=customXml/itemProps3.xml><?xml version="1.0" encoding="utf-8"?>
<ds:datastoreItem xmlns:ds="http://schemas.openxmlformats.org/officeDocument/2006/customXml" ds:itemID="{E4BAED60-B55A-4463-8262-447B013A16B1}">
  <ds:schemaRefs>
    <ds:schemaRef ds:uri="fd300111-1b6d-4ede-b74f-05b2b922cc1a"/>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purl.org/dc/terms/"/>
    <ds:schemaRef ds:uri="http://schemas.microsoft.com/office/2006/metadata/properties"/>
    <ds:schemaRef ds:uri="e357bd84-b6d4-42ee-b8e4-ba03c7c10af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22176</TotalTime>
  <Words>674</Words>
  <Application>Microsoft Macintosh PowerPoint</Application>
  <PresentationFormat>Widescreen</PresentationFormat>
  <Paragraphs>133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APPLE CHANCERY</vt:lpstr>
      <vt:lpstr>Arial</vt:lpstr>
      <vt:lpstr>Calibri</vt:lpstr>
      <vt:lpstr>Times New Roman</vt:lpstr>
      <vt:lpstr>Trebuchet MS</vt:lpstr>
      <vt:lpstr>Wingdings 3</vt:lpstr>
      <vt:lpstr>Facet</vt:lpstr>
      <vt:lpstr>PowerPoint Presentation</vt:lpstr>
      <vt:lpstr>Genetic diversity of ASFV Survivor pigs in Uganda</vt:lpstr>
      <vt:lpstr> Presentation outline </vt:lpstr>
      <vt:lpstr>Introduction</vt:lpstr>
      <vt:lpstr>Materials and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Patrick Bastiaensen</dc:creator>
  <cp:lastModifiedBy>Peter Ogweng</cp:lastModifiedBy>
  <cp:revision>73</cp:revision>
  <dcterms:created xsi:type="dcterms:W3CDTF">2021-09-26T10:04:22Z</dcterms:created>
  <dcterms:modified xsi:type="dcterms:W3CDTF">2023-02-08T03:03:29Z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0x01010077E49C6273058F4D94DF0ABA7DF59315</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